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7"/>
  </p:notesMasterIdLst>
  <p:sldIdLst>
    <p:sldId id="256" r:id="rId2"/>
    <p:sldId id="314" r:id="rId3"/>
    <p:sldId id="315" r:id="rId4"/>
    <p:sldId id="258" r:id="rId5"/>
    <p:sldId id="259" r:id="rId6"/>
    <p:sldId id="260" r:id="rId7"/>
    <p:sldId id="332" r:id="rId8"/>
    <p:sldId id="261" r:id="rId9"/>
    <p:sldId id="262" r:id="rId10"/>
    <p:sldId id="316" r:id="rId11"/>
    <p:sldId id="263" r:id="rId12"/>
    <p:sldId id="317" r:id="rId13"/>
    <p:sldId id="264" r:id="rId14"/>
    <p:sldId id="318" r:id="rId15"/>
    <p:sldId id="265" r:id="rId16"/>
    <p:sldId id="319" r:id="rId17"/>
    <p:sldId id="266" r:id="rId18"/>
    <p:sldId id="267" r:id="rId19"/>
    <p:sldId id="320" r:id="rId20"/>
    <p:sldId id="268" r:id="rId21"/>
    <p:sldId id="269" r:id="rId22"/>
    <p:sldId id="270" r:id="rId23"/>
    <p:sldId id="321" r:id="rId24"/>
    <p:sldId id="271" r:id="rId25"/>
    <p:sldId id="322" r:id="rId26"/>
    <p:sldId id="272" r:id="rId27"/>
    <p:sldId id="323" r:id="rId28"/>
    <p:sldId id="273" r:id="rId29"/>
    <p:sldId id="274" r:id="rId30"/>
    <p:sldId id="275" r:id="rId31"/>
    <p:sldId id="276" r:id="rId32"/>
    <p:sldId id="333" r:id="rId33"/>
    <p:sldId id="324" r:id="rId34"/>
    <p:sldId id="277" r:id="rId35"/>
    <p:sldId id="325" r:id="rId36"/>
    <p:sldId id="278" r:id="rId37"/>
    <p:sldId id="279" r:id="rId38"/>
    <p:sldId id="326" r:id="rId39"/>
    <p:sldId id="327" r:id="rId40"/>
    <p:sldId id="280" r:id="rId41"/>
    <p:sldId id="281" r:id="rId42"/>
    <p:sldId id="282" r:id="rId43"/>
    <p:sldId id="328" r:id="rId44"/>
    <p:sldId id="283" r:id="rId45"/>
    <p:sldId id="329" r:id="rId46"/>
    <p:sldId id="284" r:id="rId47"/>
    <p:sldId id="285" r:id="rId48"/>
    <p:sldId id="286" r:id="rId49"/>
    <p:sldId id="287" r:id="rId50"/>
    <p:sldId id="330" r:id="rId51"/>
    <p:sldId id="288" r:id="rId52"/>
    <p:sldId id="331" r:id="rId53"/>
    <p:sldId id="289" r:id="rId54"/>
    <p:sldId id="334" r:id="rId55"/>
    <p:sldId id="290" r:id="rId56"/>
    <p:sldId id="335" r:id="rId57"/>
    <p:sldId id="291" r:id="rId58"/>
    <p:sldId id="292" r:id="rId59"/>
    <p:sldId id="336" r:id="rId60"/>
    <p:sldId id="293" r:id="rId61"/>
    <p:sldId id="294" r:id="rId62"/>
    <p:sldId id="337" r:id="rId63"/>
    <p:sldId id="295" r:id="rId64"/>
    <p:sldId id="296" r:id="rId65"/>
    <p:sldId id="297" r:id="rId66"/>
    <p:sldId id="338" r:id="rId67"/>
    <p:sldId id="298" r:id="rId68"/>
    <p:sldId id="339" r:id="rId69"/>
    <p:sldId id="300" r:id="rId70"/>
    <p:sldId id="340" r:id="rId71"/>
    <p:sldId id="301" r:id="rId72"/>
    <p:sldId id="341" r:id="rId73"/>
    <p:sldId id="302" r:id="rId74"/>
    <p:sldId id="342" r:id="rId75"/>
    <p:sldId id="303" r:id="rId76"/>
    <p:sldId id="304" r:id="rId77"/>
    <p:sldId id="305" r:id="rId78"/>
    <p:sldId id="306" r:id="rId79"/>
    <p:sldId id="307" r:id="rId80"/>
    <p:sldId id="308" r:id="rId81"/>
    <p:sldId id="343" r:id="rId82"/>
    <p:sldId id="310" r:id="rId83"/>
    <p:sldId id="311" r:id="rId84"/>
    <p:sldId id="312" r:id="rId85"/>
    <p:sldId id="313" r:id="rId86"/>
  </p:sldIdLst>
  <p:sldSz cx="19010313" cy="10693400"/>
  <p:notesSz cx="7556500" cy="106934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543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636" autoAdjust="0"/>
  </p:normalViewPr>
  <p:slideViewPr>
    <p:cSldViewPr>
      <p:cViewPr varScale="1">
        <p:scale>
          <a:sx n="30" d="100"/>
          <a:sy n="30" d="100"/>
        </p:scale>
        <p:origin x="114" y="780"/>
      </p:cViewPr>
      <p:guideLst>
        <p:guide orient="horz" pos="2880"/>
        <p:guide pos="543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viewProps" Target="view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theme" Target="theme/theme1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notesMaster" Target="notesMasters/notes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5013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4279900" y="0"/>
            <a:ext cx="3275013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A2C7CB-42A7-4ED7-AB66-2055EA0794E1}" type="datetimeFigureOut">
              <a:rPr lang="es-ES" smtClean="0"/>
              <a:t>27/06/2024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571500" y="1336675"/>
            <a:ext cx="6413500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55650" y="5146675"/>
            <a:ext cx="6045200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10156825"/>
            <a:ext cx="3275013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4279900" y="10156825"/>
            <a:ext cx="3275013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15ABF5-3F63-4B53-AA6E-295406400D8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807079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15ABF5-3F63-4B53-AA6E-295406400D8D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916908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15ABF5-3F63-4B53-AA6E-295406400D8D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04910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426970" y="3314954"/>
            <a:ext cx="1617234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853943" y="5988304"/>
            <a:ext cx="1331840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045"/>
              </a:lnSpc>
            </a:pPr>
            <a:r>
              <a:rPr lang="es-ES" spc="-5" dirty="0"/>
              <a:t>Tema</a:t>
            </a:r>
            <a:r>
              <a:rPr lang="es-ES" spc="-15" dirty="0"/>
              <a:t> </a:t>
            </a:r>
            <a:r>
              <a:rPr lang="es-ES" spc="-5" dirty="0"/>
              <a:t>2:</a:t>
            </a:r>
            <a:r>
              <a:rPr lang="es-ES" spc="-10" dirty="0"/>
              <a:t> </a:t>
            </a:r>
            <a:r>
              <a:rPr lang="es-ES" spc="-5" dirty="0"/>
              <a:t>GENERADOR</a:t>
            </a:r>
            <a:r>
              <a:rPr lang="es-ES" spc="-10" dirty="0"/>
              <a:t> </a:t>
            </a:r>
            <a:r>
              <a:rPr lang="es-ES" spc="-5" dirty="0"/>
              <a:t>SINCRONICO</a:t>
            </a:r>
          </a:p>
          <a:p>
            <a:pPr marL="12700" marR="5080">
              <a:lnSpc>
                <a:spcPct val="101000"/>
              </a:lnSpc>
              <a:spcBef>
                <a:spcPts val="565"/>
              </a:spcBef>
            </a:pPr>
            <a:r>
              <a:rPr lang="es-ES" b="0" spc="-5" dirty="0"/>
              <a:t>Modulo</a:t>
            </a:r>
            <a:r>
              <a:rPr lang="es-ES" b="0" spc="10" dirty="0"/>
              <a:t> </a:t>
            </a:r>
            <a:r>
              <a:rPr lang="es-ES" b="0" spc="-5" dirty="0"/>
              <a:t>III.</a:t>
            </a:r>
            <a:r>
              <a:rPr lang="es-ES" b="0" spc="10" dirty="0"/>
              <a:t> </a:t>
            </a:r>
            <a:r>
              <a:rPr lang="es-ES" b="0" spc="-10" dirty="0"/>
              <a:t>Curso</a:t>
            </a:r>
            <a:r>
              <a:rPr lang="es-ES" b="0" spc="10" dirty="0"/>
              <a:t> </a:t>
            </a:r>
            <a:r>
              <a:rPr lang="es-ES" b="0" spc="-5" dirty="0"/>
              <a:t>Posgrado:</a:t>
            </a:r>
            <a:r>
              <a:rPr lang="es-ES" b="0" spc="5" dirty="0"/>
              <a:t> </a:t>
            </a:r>
            <a:r>
              <a:rPr lang="es-ES" b="0" spc="-5" dirty="0"/>
              <a:t>Análisis</a:t>
            </a:r>
            <a:r>
              <a:rPr lang="es-ES" b="0" dirty="0"/>
              <a:t> de</a:t>
            </a:r>
            <a:r>
              <a:rPr lang="es-ES" b="0" spc="20" dirty="0"/>
              <a:t> </a:t>
            </a:r>
            <a:r>
              <a:rPr lang="es-ES" b="0" spc="-5" dirty="0"/>
              <a:t>Funcionamiento</a:t>
            </a:r>
            <a:r>
              <a:rPr lang="es-ES" b="0" spc="10" dirty="0"/>
              <a:t> </a:t>
            </a:r>
            <a:r>
              <a:rPr lang="es-ES" b="0" dirty="0"/>
              <a:t>de</a:t>
            </a:r>
            <a:r>
              <a:rPr lang="es-ES" b="0" spc="15" dirty="0"/>
              <a:t> </a:t>
            </a:r>
            <a:r>
              <a:rPr lang="es-ES" b="0" spc="-5" dirty="0"/>
              <a:t>Sistemas</a:t>
            </a:r>
            <a:r>
              <a:rPr lang="es-ES" b="0" spc="5" dirty="0"/>
              <a:t> </a:t>
            </a:r>
            <a:r>
              <a:rPr lang="es-ES" b="0" spc="-5" dirty="0"/>
              <a:t>Eléctricos Autor:</a:t>
            </a:r>
            <a:r>
              <a:rPr lang="es-ES" b="0" spc="-10" dirty="0"/>
              <a:t> </a:t>
            </a:r>
            <a:r>
              <a:rPr lang="es-ES" b="0" spc="-5" dirty="0"/>
              <a:t>Ing. María</a:t>
            </a:r>
            <a:r>
              <a:rPr lang="es-ES" b="0" dirty="0"/>
              <a:t> </a:t>
            </a:r>
            <a:r>
              <a:rPr lang="es-ES" b="0" spc="-5" dirty="0"/>
              <a:t>del</a:t>
            </a:r>
            <a:r>
              <a:rPr lang="es-ES" b="0" dirty="0"/>
              <a:t> </a:t>
            </a:r>
            <a:r>
              <a:rPr lang="es-ES" b="0" spc="-5" dirty="0"/>
              <a:t>Carmen</a:t>
            </a:r>
            <a:r>
              <a:rPr lang="es-ES" b="0" dirty="0"/>
              <a:t> </a:t>
            </a:r>
            <a:r>
              <a:rPr lang="es-ES" b="0" spc="-5" dirty="0"/>
              <a:t>Giménez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76200">
              <a:lnSpc>
                <a:spcPts val="1045"/>
              </a:lnSpc>
            </a:pPr>
            <a:r>
              <a:rPr lang="es-ES" spc="-5"/>
              <a:t>Página</a:t>
            </a:r>
            <a:r>
              <a:rPr lang="es-ES" spc="-30"/>
              <a:t> </a:t>
            </a:r>
            <a:fld id="{81D60167-4931-47E6-BA6A-407CBD079E47}" type="slidenum">
              <a:rPr spc="-5" smtClean="0"/>
              <a:pPr marL="76200">
                <a:lnSpc>
                  <a:spcPts val="1045"/>
                </a:lnSpc>
              </a:pPr>
              <a:t>‹Nº›</a:t>
            </a:fld>
            <a:endParaRPr spc="-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045"/>
              </a:lnSpc>
            </a:pPr>
            <a:r>
              <a:rPr lang="es-ES" spc="-5" dirty="0"/>
              <a:t>Tema</a:t>
            </a:r>
            <a:r>
              <a:rPr lang="es-ES" spc="-15" dirty="0"/>
              <a:t> </a:t>
            </a:r>
            <a:r>
              <a:rPr lang="es-ES" spc="-5" dirty="0"/>
              <a:t>2:</a:t>
            </a:r>
            <a:r>
              <a:rPr lang="es-ES" spc="-10" dirty="0"/>
              <a:t> </a:t>
            </a:r>
            <a:r>
              <a:rPr lang="es-ES" spc="-5" dirty="0"/>
              <a:t>GENERADOR</a:t>
            </a:r>
            <a:r>
              <a:rPr lang="es-ES" spc="-10" dirty="0"/>
              <a:t> </a:t>
            </a:r>
            <a:r>
              <a:rPr lang="es-ES" spc="-5" dirty="0"/>
              <a:t>SINCRONICO</a:t>
            </a:r>
          </a:p>
          <a:p>
            <a:pPr marL="12700" marR="5080">
              <a:lnSpc>
                <a:spcPct val="101000"/>
              </a:lnSpc>
              <a:spcBef>
                <a:spcPts val="565"/>
              </a:spcBef>
            </a:pPr>
            <a:r>
              <a:rPr lang="es-ES" b="0" spc="-5" dirty="0"/>
              <a:t>Modulo</a:t>
            </a:r>
            <a:r>
              <a:rPr lang="es-ES" b="0" spc="10" dirty="0"/>
              <a:t> </a:t>
            </a:r>
            <a:r>
              <a:rPr lang="es-ES" b="0" spc="-5" dirty="0"/>
              <a:t>III.</a:t>
            </a:r>
            <a:r>
              <a:rPr lang="es-ES" b="0" spc="10" dirty="0"/>
              <a:t> </a:t>
            </a:r>
            <a:r>
              <a:rPr lang="es-ES" b="0" spc="-10" dirty="0"/>
              <a:t>Curso</a:t>
            </a:r>
            <a:r>
              <a:rPr lang="es-ES" b="0" spc="10" dirty="0"/>
              <a:t> </a:t>
            </a:r>
            <a:r>
              <a:rPr lang="es-ES" b="0" spc="-5" dirty="0"/>
              <a:t>Posgrado:</a:t>
            </a:r>
            <a:r>
              <a:rPr lang="es-ES" b="0" spc="5" dirty="0"/>
              <a:t> </a:t>
            </a:r>
            <a:r>
              <a:rPr lang="es-ES" b="0" spc="-5" dirty="0"/>
              <a:t>Análisis</a:t>
            </a:r>
            <a:r>
              <a:rPr lang="es-ES" b="0" dirty="0"/>
              <a:t> de</a:t>
            </a:r>
            <a:r>
              <a:rPr lang="es-ES" b="0" spc="20" dirty="0"/>
              <a:t> </a:t>
            </a:r>
            <a:r>
              <a:rPr lang="es-ES" b="0" spc="-5" dirty="0"/>
              <a:t>Funcionamiento</a:t>
            </a:r>
            <a:r>
              <a:rPr lang="es-ES" b="0" spc="10" dirty="0"/>
              <a:t> </a:t>
            </a:r>
            <a:r>
              <a:rPr lang="es-ES" b="0" dirty="0"/>
              <a:t>de</a:t>
            </a:r>
            <a:r>
              <a:rPr lang="es-ES" b="0" spc="15" dirty="0"/>
              <a:t> </a:t>
            </a:r>
            <a:r>
              <a:rPr lang="es-ES" b="0" spc="-5" dirty="0"/>
              <a:t>Sistemas</a:t>
            </a:r>
            <a:r>
              <a:rPr lang="es-ES" b="0" spc="5" dirty="0"/>
              <a:t> </a:t>
            </a:r>
            <a:r>
              <a:rPr lang="es-ES" b="0" spc="-5" dirty="0"/>
              <a:t>Eléctricos Autor:</a:t>
            </a:r>
            <a:r>
              <a:rPr lang="es-ES" b="0" spc="-10" dirty="0"/>
              <a:t> </a:t>
            </a:r>
            <a:r>
              <a:rPr lang="es-ES" b="0" spc="-5" dirty="0"/>
              <a:t>Ing. María</a:t>
            </a:r>
            <a:r>
              <a:rPr lang="es-ES" b="0" dirty="0"/>
              <a:t> </a:t>
            </a:r>
            <a:r>
              <a:rPr lang="es-ES" b="0" spc="-5" dirty="0"/>
              <a:t>del</a:t>
            </a:r>
            <a:r>
              <a:rPr lang="es-ES" b="0" dirty="0"/>
              <a:t> </a:t>
            </a:r>
            <a:r>
              <a:rPr lang="es-ES" b="0" spc="-5" dirty="0"/>
              <a:t>Carmen</a:t>
            </a:r>
            <a:r>
              <a:rPr lang="es-ES" b="0" dirty="0"/>
              <a:t> </a:t>
            </a:r>
            <a:r>
              <a:rPr lang="es-ES" b="0" spc="-5" dirty="0"/>
              <a:t>Giménez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76200">
              <a:lnSpc>
                <a:spcPts val="1045"/>
              </a:lnSpc>
            </a:pPr>
            <a:r>
              <a:rPr lang="es-ES" spc="-5"/>
              <a:t>Página</a:t>
            </a:r>
            <a:r>
              <a:rPr lang="es-ES" spc="-30"/>
              <a:t> </a:t>
            </a:r>
            <a:fld id="{81D60167-4931-47E6-BA6A-407CBD079E47}" type="slidenum">
              <a:rPr spc="-5" smtClean="0"/>
              <a:pPr marL="76200">
                <a:lnSpc>
                  <a:spcPts val="1045"/>
                </a:lnSpc>
              </a:pPr>
              <a:t>‹Nº›</a:t>
            </a:fld>
            <a:endParaRPr spc="-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51315" y="2459482"/>
            <a:ext cx="827643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798538" y="2459482"/>
            <a:ext cx="827643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045"/>
              </a:lnSpc>
            </a:pPr>
            <a:r>
              <a:rPr lang="es-ES" spc="-5" dirty="0"/>
              <a:t>Tema</a:t>
            </a:r>
            <a:r>
              <a:rPr lang="es-ES" spc="-15" dirty="0"/>
              <a:t> </a:t>
            </a:r>
            <a:r>
              <a:rPr lang="es-ES" spc="-5" dirty="0"/>
              <a:t>2:</a:t>
            </a:r>
            <a:r>
              <a:rPr lang="es-ES" spc="-10" dirty="0"/>
              <a:t> </a:t>
            </a:r>
            <a:r>
              <a:rPr lang="es-ES" spc="-5" dirty="0"/>
              <a:t>GENERADOR</a:t>
            </a:r>
            <a:r>
              <a:rPr lang="es-ES" spc="-10" dirty="0"/>
              <a:t> </a:t>
            </a:r>
            <a:r>
              <a:rPr lang="es-ES" spc="-5" dirty="0"/>
              <a:t>SINCRONICO</a:t>
            </a:r>
          </a:p>
          <a:p>
            <a:pPr marL="12700" marR="5080">
              <a:lnSpc>
                <a:spcPct val="101000"/>
              </a:lnSpc>
              <a:spcBef>
                <a:spcPts val="565"/>
              </a:spcBef>
            </a:pPr>
            <a:r>
              <a:rPr lang="es-ES" b="0" spc="-5" dirty="0"/>
              <a:t>Modulo</a:t>
            </a:r>
            <a:r>
              <a:rPr lang="es-ES" b="0" spc="10" dirty="0"/>
              <a:t> </a:t>
            </a:r>
            <a:r>
              <a:rPr lang="es-ES" b="0" spc="-5" dirty="0"/>
              <a:t>III.</a:t>
            </a:r>
            <a:r>
              <a:rPr lang="es-ES" b="0" spc="10" dirty="0"/>
              <a:t> </a:t>
            </a:r>
            <a:r>
              <a:rPr lang="es-ES" b="0" spc="-10" dirty="0"/>
              <a:t>Curso</a:t>
            </a:r>
            <a:r>
              <a:rPr lang="es-ES" b="0" spc="10" dirty="0"/>
              <a:t> </a:t>
            </a:r>
            <a:r>
              <a:rPr lang="es-ES" b="0" spc="-5" dirty="0"/>
              <a:t>Posgrado:</a:t>
            </a:r>
            <a:r>
              <a:rPr lang="es-ES" b="0" spc="5" dirty="0"/>
              <a:t> </a:t>
            </a:r>
            <a:r>
              <a:rPr lang="es-ES" b="0" spc="-5" dirty="0"/>
              <a:t>Análisis</a:t>
            </a:r>
            <a:r>
              <a:rPr lang="es-ES" b="0" dirty="0"/>
              <a:t> de</a:t>
            </a:r>
            <a:r>
              <a:rPr lang="es-ES" b="0" spc="20" dirty="0"/>
              <a:t> </a:t>
            </a:r>
            <a:r>
              <a:rPr lang="es-ES" b="0" spc="-5" dirty="0"/>
              <a:t>Funcionamiento</a:t>
            </a:r>
            <a:r>
              <a:rPr lang="es-ES" b="0" spc="10" dirty="0"/>
              <a:t> </a:t>
            </a:r>
            <a:r>
              <a:rPr lang="es-ES" b="0" dirty="0"/>
              <a:t>de</a:t>
            </a:r>
            <a:r>
              <a:rPr lang="es-ES" b="0" spc="15" dirty="0"/>
              <a:t> </a:t>
            </a:r>
            <a:r>
              <a:rPr lang="es-ES" b="0" spc="-5" dirty="0"/>
              <a:t>Sistemas</a:t>
            </a:r>
            <a:r>
              <a:rPr lang="es-ES" b="0" spc="5" dirty="0"/>
              <a:t> </a:t>
            </a:r>
            <a:r>
              <a:rPr lang="es-ES" b="0" spc="-5" dirty="0"/>
              <a:t>Eléctricos Autor:</a:t>
            </a:r>
            <a:r>
              <a:rPr lang="es-ES" b="0" spc="-10" dirty="0"/>
              <a:t> </a:t>
            </a:r>
            <a:r>
              <a:rPr lang="es-ES" b="0" spc="-5" dirty="0"/>
              <a:t>Ing. María</a:t>
            </a:r>
            <a:r>
              <a:rPr lang="es-ES" b="0" dirty="0"/>
              <a:t> </a:t>
            </a:r>
            <a:r>
              <a:rPr lang="es-ES" b="0" spc="-5" dirty="0"/>
              <a:t>del</a:t>
            </a:r>
            <a:r>
              <a:rPr lang="es-ES" b="0" dirty="0"/>
              <a:t> </a:t>
            </a:r>
            <a:r>
              <a:rPr lang="es-ES" b="0" spc="-5" dirty="0"/>
              <a:t>Carmen</a:t>
            </a:r>
            <a:r>
              <a:rPr lang="es-ES" b="0" dirty="0"/>
              <a:t> </a:t>
            </a:r>
            <a:r>
              <a:rPr lang="es-ES" b="0" spc="-5" dirty="0"/>
              <a:t>Giménez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6/27/2024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76200">
              <a:lnSpc>
                <a:spcPts val="1045"/>
              </a:lnSpc>
            </a:pPr>
            <a:r>
              <a:rPr lang="es-ES" spc="-5"/>
              <a:t>Página</a:t>
            </a:r>
            <a:r>
              <a:rPr lang="es-ES" spc="-30"/>
              <a:t> </a:t>
            </a:r>
            <a:fld id="{81D60167-4931-47E6-BA6A-407CBD079E47}" type="slidenum">
              <a:rPr spc="-5" smtClean="0"/>
              <a:pPr marL="76200">
                <a:lnSpc>
                  <a:spcPts val="1045"/>
                </a:lnSpc>
              </a:pPr>
              <a:t>‹Nº›</a:t>
            </a:fld>
            <a:endParaRPr spc="-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045"/>
              </a:lnSpc>
            </a:pPr>
            <a:r>
              <a:rPr lang="es-ES" spc="-5" dirty="0"/>
              <a:t>Tema</a:t>
            </a:r>
            <a:r>
              <a:rPr lang="es-ES" spc="-15" dirty="0"/>
              <a:t> </a:t>
            </a:r>
            <a:r>
              <a:rPr lang="es-ES" spc="-5" dirty="0"/>
              <a:t>2:</a:t>
            </a:r>
            <a:r>
              <a:rPr lang="es-ES" spc="-10" dirty="0"/>
              <a:t> </a:t>
            </a:r>
            <a:r>
              <a:rPr lang="es-ES" spc="-5" dirty="0"/>
              <a:t>GENERADOR</a:t>
            </a:r>
            <a:r>
              <a:rPr lang="es-ES" spc="-10" dirty="0"/>
              <a:t> </a:t>
            </a:r>
            <a:r>
              <a:rPr lang="es-ES" spc="-5" dirty="0"/>
              <a:t>SINCRONICO</a:t>
            </a:r>
          </a:p>
          <a:p>
            <a:pPr marL="12700" marR="5080">
              <a:lnSpc>
                <a:spcPct val="101000"/>
              </a:lnSpc>
              <a:spcBef>
                <a:spcPts val="565"/>
              </a:spcBef>
            </a:pPr>
            <a:r>
              <a:rPr lang="es-ES" b="0" spc="-5" dirty="0"/>
              <a:t>Modulo</a:t>
            </a:r>
            <a:r>
              <a:rPr lang="es-ES" b="0" spc="10" dirty="0"/>
              <a:t> </a:t>
            </a:r>
            <a:r>
              <a:rPr lang="es-ES" b="0" spc="-5" dirty="0"/>
              <a:t>III.</a:t>
            </a:r>
            <a:r>
              <a:rPr lang="es-ES" b="0" spc="10" dirty="0"/>
              <a:t> </a:t>
            </a:r>
            <a:r>
              <a:rPr lang="es-ES" b="0" spc="-10" dirty="0"/>
              <a:t>Curso</a:t>
            </a:r>
            <a:r>
              <a:rPr lang="es-ES" b="0" spc="10" dirty="0"/>
              <a:t> </a:t>
            </a:r>
            <a:r>
              <a:rPr lang="es-ES" b="0" spc="-5" dirty="0"/>
              <a:t>Posgrado:</a:t>
            </a:r>
            <a:r>
              <a:rPr lang="es-ES" b="0" spc="5" dirty="0"/>
              <a:t> </a:t>
            </a:r>
            <a:r>
              <a:rPr lang="es-ES" b="0" spc="-5" dirty="0"/>
              <a:t>Análisis</a:t>
            </a:r>
            <a:r>
              <a:rPr lang="es-ES" b="0" dirty="0"/>
              <a:t> de</a:t>
            </a:r>
            <a:r>
              <a:rPr lang="es-ES" b="0" spc="20" dirty="0"/>
              <a:t> </a:t>
            </a:r>
            <a:r>
              <a:rPr lang="es-ES" b="0" spc="-5" dirty="0"/>
              <a:t>Funcionamiento</a:t>
            </a:r>
            <a:r>
              <a:rPr lang="es-ES" b="0" spc="10" dirty="0"/>
              <a:t> </a:t>
            </a:r>
            <a:r>
              <a:rPr lang="es-ES" b="0" dirty="0"/>
              <a:t>de</a:t>
            </a:r>
            <a:r>
              <a:rPr lang="es-ES" b="0" spc="15" dirty="0"/>
              <a:t> </a:t>
            </a:r>
            <a:r>
              <a:rPr lang="es-ES" b="0" spc="-5" dirty="0"/>
              <a:t>Sistemas</a:t>
            </a:r>
            <a:r>
              <a:rPr lang="es-ES" b="0" spc="5" dirty="0"/>
              <a:t> </a:t>
            </a:r>
            <a:r>
              <a:rPr lang="es-ES" b="0" spc="-5" dirty="0"/>
              <a:t>Eléctricos Autor:</a:t>
            </a:r>
            <a:r>
              <a:rPr lang="es-ES" b="0" spc="-10" dirty="0"/>
              <a:t> </a:t>
            </a:r>
            <a:r>
              <a:rPr lang="es-ES" b="0" spc="-5" dirty="0"/>
              <a:t>Ing. María</a:t>
            </a:r>
            <a:r>
              <a:rPr lang="es-ES" b="0" dirty="0"/>
              <a:t> </a:t>
            </a:r>
            <a:r>
              <a:rPr lang="es-ES" b="0" spc="-5" dirty="0"/>
              <a:t>del</a:t>
            </a:r>
            <a:r>
              <a:rPr lang="es-ES" b="0" dirty="0"/>
              <a:t> </a:t>
            </a:r>
            <a:r>
              <a:rPr lang="es-ES" b="0" spc="-5" dirty="0"/>
              <a:t>Carmen</a:t>
            </a:r>
            <a:r>
              <a:rPr lang="es-ES" b="0" dirty="0"/>
              <a:t> </a:t>
            </a:r>
            <a:r>
              <a:rPr lang="es-ES" b="0" spc="-5" dirty="0"/>
              <a:t>Giménez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6/27/2024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76200">
              <a:lnSpc>
                <a:spcPts val="1045"/>
              </a:lnSpc>
            </a:pPr>
            <a:r>
              <a:rPr lang="es-ES" spc="-5"/>
              <a:t>Página</a:t>
            </a:r>
            <a:r>
              <a:rPr lang="es-ES" spc="-30"/>
              <a:t> </a:t>
            </a:r>
            <a:fld id="{81D60167-4931-47E6-BA6A-407CBD079E47}" type="slidenum">
              <a:rPr spc="-5" smtClean="0"/>
              <a:pPr marL="76200">
                <a:lnSpc>
                  <a:spcPts val="1045"/>
                </a:lnSpc>
              </a:pPr>
              <a:t>‹Nº›</a:t>
            </a:fld>
            <a:endParaRPr spc="-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045"/>
              </a:lnSpc>
            </a:pPr>
            <a:r>
              <a:rPr lang="es-ES" spc="-5" dirty="0"/>
              <a:t>Tema</a:t>
            </a:r>
            <a:r>
              <a:rPr lang="es-ES" spc="-15" dirty="0"/>
              <a:t> </a:t>
            </a:r>
            <a:r>
              <a:rPr lang="es-ES" spc="-5" dirty="0"/>
              <a:t>2:</a:t>
            </a:r>
            <a:r>
              <a:rPr lang="es-ES" spc="-10" dirty="0"/>
              <a:t> </a:t>
            </a:r>
            <a:r>
              <a:rPr lang="es-ES" spc="-5" dirty="0"/>
              <a:t>GENERADOR</a:t>
            </a:r>
            <a:r>
              <a:rPr lang="es-ES" spc="-10" dirty="0"/>
              <a:t> </a:t>
            </a:r>
            <a:r>
              <a:rPr lang="es-ES" spc="-5" dirty="0"/>
              <a:t>SINCRONICO</a:t>
            </a:r>
          </a:p>
          <a:p>
            <a:pPr marL="12700" marR="5080">
              <a:lnSpc>
                <a:spcPct val="101000"/>
              </a:lnSpc>
              <a:spcBef>
                <a:spcPts val="565"/>
              </a:spcBef>
            </a:pPr>
            <a:r>
              <a:rPr lang="es-ES" b="0" spc="-5" dirty="0"/>
              <a:t>Modulo</a:t>
            </a:r>
            <a:r>
              <a:rPr lang="es-ES" b="0" spc="10" dirty="0"/>
              <a:t> </a:t>
            </a:r>
            <a:r>
              <a:rPr lang="es-ES" b="0" spc="-5" dirty="0"/>
              <a:t>III.</a:t>
            </a:r>
            <a:r>
              <a:rPr lang="es-ES" b="0" spc="10" dirty="0"/>
              <a:t> </a:t>
            </a:r>
            <a:r>
              <a:rPr lang="es-ES" b="0" spc="-10" dirty="0"/>
              <a:t>Curso</a:t>
            </a:r>
            <a:r>
              <a:rPr lang="es-ES" b="0" spc="10" dirty="0"/>
              <a:t> </a:t>
            </a:r>
            <a:r>
              <a:rPr lang="es-ES" b="0" spc="-5" dirty="0"/>
              <a:t>Posgrado:</a:t>
            </a:r>
            <a:r>
              <a:rPr lang="es-ES" b="0" spc="5" dirty="0"/>
              <a:t> </a:t>
            </a:r>
            <a:r>
              <a:rPr lang="es-ES" b="0" spc="-5" dirty="0"/>
              <a:t>Análisis</a:t>
            </a:r>
            <a:r>
              <a:rPr lang="es-ES" b="0" dirty="0"/>
              <a:t> de</a:t>
            </a:r>
            <a:r>
              <a:rPr lang="es-ES" b="0" spc="20" dirty="0"/>
              <a:t> </a:t>
            </a:r>
            <a:r>
              <a:rPr lang="es-ES" b="0" spc="-5" dirty="0"/>
              <a:t>Funcionamiento</a:t>
            </a:r>
            <a:r>
              <a:rPr lang="es-ES" b="0" spc="10" dirty="0"/>
              <a:t> </a:t>
            </a:r>
            <a:r>
              <a:rPr lang="es-ES" b="0" dirty="0"/>
              <a:t>de</a:t>
            </a:r>
            <a:r>
              <a:rPr lang="es-ES" b="0" spc="15" dirty="0"/>
              <a:t> </a:t>
            </a:r>
            <a:r>
              <a:rPr lang="es-ES" b="0" spc="-5" dirty="0"/>
              <a:t>Sistemas</a:t>
            </a:r>
            <a:r>
              <a:rPr lang="es-ES" b="0" spc="5" dirty="0"/>
              <a:t> </a:t>
            </a:r>
            <a:r>
              <a:rPr lang="es-ES" b="0" spc="-5" dirty="0"/>
              <a:t>Eléctricos Autor:</a:t>
            </a:r>
            <a:r>
              <a:rPr lang="es-ES" b="0" spc="-10" dirty="0"/>
              <a:t> </a:t>
            </a:r>
            <a:r>
              <a:rPr lang="es-ES" b="0" spc="-5" dirty="0"/>
              <a:t>Ing. María</a:t>
            </a:r>
            <a:r>
              <a:rPr lang="es-ES" b="0" dirty="0"/>
              <a:t> </a:t>
            </a:r>
            <a:r>
              <a:rPr lang="es-ES" b="0" spc="-5" dirty="0"/>
              <a:t>del</a:t>
            </a:r>
            <a:r>
              <a:rPr lang="es-ES" b="0" dirty="0"/>
              <a:t> </a:t>
            </a:r>
            <a:r>
              <a:rPr lang="es-ES" b="0" spc="-5" dirty="0"/>
              <a:t>Carmen</a:t>
            </a:r>
            <a:r>
              <a:rPr lang="es-ES" b="0" dirty="0"/>
              <a:t> </a:t>
            </a:r>
            <a:r>
              <a:rPr lang="es-ES" b="0" spc="-5" dirty="0"/>
              <a:t>Giménez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6/27/2024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76200">
              <a:lnSpc>
                <a:spcPts val="1045"/>
              </a:lnSpc>
            </a:pPr>
            <a:r>
              <a:rPr lang="es-ES" spc="-5"/>
              <a:t>Página</a:t>
            </a:r>
            <a:r>
              <a:rPr lang="es-ES" spc="-30"/>
              <a:t> </a:t>
            </a:r>
            <a:fld id="{81D60167-4931-47E6-BA6A-407CBD079E47}" type="slidenum">
              <a:rPr spc="-5" smtClean="0"/>
              <a:pPr marL="76200">
                <a:lnSpc>
                  <a:spcPts val="1045"/>
                </a:lnSpc>
              </a:pPr>
              <a:t>‹Nº›</a:t>
            </a:fld>
            <a:endParaRPr spc="-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2220658" y="9864547"/>
            <a:ext cx="15492606" cy="56515"/>
          </a:xfrm>
          <a:custGeom>
            <a:avLst/>
            <a:gdLst/>
            <a:ahLst/>
            <a:cxnLst/>
            <a:rect l="l" t="t" r="r" b="b"/>
            <a:pathLst>
              <a:path w="6158230" h="56515">
                <a:moveTo>
                  <a:pt x="6157849" y="47244"/>
                </a:moveTo>
                <a:lnTo>
                  <a:pt x="0" y="47244"/>
                </a:lnTo>
                <a:lnTo>
                  <a:pt x="0" y="56388"/>
                </a:lnTo>
                <a:lnTo>
                  <a:pt x="6157849" y="56388"/>
                </a:lnTo>
                <a:lnTo>
                  <a:pt x="6157849" y="47244"/>
                </a:lnTo>
                <a:close/>
              </a:path>
              <a:path w="6158230" h="56515">
                <a:moveTo>
                  <a:pt x="6157849" y="0"/>
                </a:moveTo>
                <a:lnTo>
                  <a:pt x="0" y="0"/>
                </a:lnTo>
                <a:lnTo>
                  <a:pt x="0" y="38100"/>
                </a:lnTo>
                <a:lnTo>
                  <a:pt x="6157849" y="38100"/>
                </a:lnTo>
                <a:lnTo>
                  <a:pt x="6157849" y="0"/>
                </a:lnTo>
                <a:close/>
              </a:path>
            </a:pathLst>
          </a:custGeom>
          <a:solidFill>
            <a:srgbClr val="612322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51315" y="427736"/>
            <a:ext cx="1712365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51315" y="2459482"/>
            <a:ext cx="1712365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234718" y="9721926"/>
            <a:ext cx="10216046" cy="3606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045"/>
              </a:lnSpc>
            </a:pPr>
            <a:r>
              <a:rPr lang="es-ES" spc="-5" dirty="0"/>
              <a:t>Tema</a:t>
            </a:r>
            <a:r>
              <a:rPr lang="es-ES" spc="-15" dirty="0"/>
              <a:t> </a:t>
            </a:r>
            <a:r>
              <a:rPr lang="es-ES" spc="-5" dirty="0"/>
              <a:t>2:</a:t>
            </a:r>
            <a:r>
              <a:rPr lang="es-ES" spc="-10" dirty="0"/>
              <a:t> </a:t>
            </a:r>
            <a:r>
              <a:rPr lang="es-ES" spc="-5" dirty="0"/>
              <a:t>GENERADOR</a:t>
            </a:r>
            <a:r>
              <a:rPr lang="es-ES" spc="-10" dirty="0"/>
              <a:t> </a:t>
            </a:r>
            <a:r>
              <a:rPr lang="es-ES" spc="-5" dirty="0"/>
              <a:t>SINCRONICO</a:t>
            </a:r>
          </a:p>
          <a:p>
            <a:pPr marL="12700" marR="5080">
              <a:lnSpc>
                <a:spcPct val="101000"/>
              </a:lnSpc>
              <a:spcBef>
                <a:spcPts val="565"/>
              </a:spcBef>
            </a:pPr>
            <a:r>
              <a:rPr lang="es-ES" b="0" spc="-5" dirty="0"/>
              <a:t>Modulo</a:t>
            </a:r>
            <a:r>
              <a:rPr lang="es-ES" b="0" spc="10" dirty="0"/>
              <a:t> </a:t>
            </a:r>
            <a:r>
              <a:rPr lang="es-ES" b="0" spc="-5" dirty="0"/>
              <a:t>III.</a:t>
            </a:r>
            <a:r>
              <a:rPr lang="es-ES" b="0" spc="10" dirty="0"/>
              <a:t> </a:t>
            </a:r>
            <a:r>
              <a:rPr lang="es-ES" b="0" spc="-10" dirty="0"/>
              <a:t>Curso</a:t>
            </a:r>
            <a:r>
              <a:rPr lang="es-ES" b="0" spc="10" dirty="0"/>
              <a:t> </a:t>
            </a:r>
            <a:r>
              <a:rPr lang="es-ES" b="0" spc="-5" dirty="0"/>
              <a:t>Posgrado:</a:t>
            </a:r>
            <a:r>
              <a:rPr lang="es-ES" b="0" spc="5" dirty="0"/>
              <a:t> </a:t>
            </a:r>
            <a:r>
              <a:rPr lang="es-ES" b="0" spc="-5" dirty="0"/>
              <a:t>Análisis</a:t>
            </a:r>
            <a:r>
              <a:rPr lang="es-ES" b="0" dirty="0"/>
              <a:t> de</a:t>
            </a:r>
            <a:r>
              <a:rPr lang="es-ES" b="0" spc="20" dirty="0"/>
              <a:t> </a:t>
            </a:r>
            <a:r>
              <a:rPr lang="es-ES" b="0" spc="-5" dirty="0"/>
              <a:t>Funcionamiento</a:t>
            </a:r>
            <a:r>
              <a:rPr lang="es-ES" b="0" spc="10" dirty="0"/>
              <a:t> </a:t>
            </a:r>
            <a:r>
              <a:rPr lang="es-ES" b="0" dirty="0"/>
              <a:t>de</a:t>
            </a:r>
            <a:r>
              <a:rPr lang="es-ES" b="0" spc="15" dirty="0"/>
              <a:t> </a:t>
            </a:r>
            <a:r>
              <a:rPr lang="es-ES" b="0" spc="-5" dirty="0"/>
              <a:t>Sistemas</a:t>
            </a:r>
            <a:r>
              <a:rPr lang="es-ES" b="0" spc="5" dirty="0"/>
              <a:t> </a:t>
            </a:r>
            <a:r>
              <a:rPr lang="es-ES" b="0" spc="-5" dirty="0"/>
              <a:t>Eléctricos Autor:</a:t>
            </a:r>
            <a:r>
              <a:rPr lang="es-ES" b="0" spc="-10" dirty="0"/>
              <a:t> </a:t>
            </a:r>
            <a:r>
              <a:rPr lang="es-ES" b="0" spc="-5" dirty="0"/>
              <a:t>Ing. María</a:t>
            </a:r>
            <a:r>
              <a:rPr lang="es-ES" b="0" dirty="0"/>
              <a:t> </a:t>
            </a:r>
            <a:r>
              <a:rPr lang="es-ES" b="0" spc="-5" dirty="0"/>
              <a:t>del</a:t>
            </a:r>
            <a:r>
              <a:rPr lang="es-ES" b="0" dirty="0"/>
              <a:t> </a:t>
            </a:r>
            <a:r>
              <a:rPr lang="es-ES" b="0" spc="-5" dirty="0"/>
              <a:t>Carmen</a:t>
            </a:r>
            <a:r>
              <a:rPr lang="es-ES" b="0" dirty="0"/>
              <a:t> </a:t>
            </a:r>
            <a:r>
              <a:rPr lang="es-ES" b="0" spc="-5" dirty="0"/>
              <a:t>Giménez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51314" y="9944862"/>
            <a:ext cx="4376045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5096426" y="9947478"/>
            <a:ext cx="1386632" cy="1282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76200">
              <a:lnSpc>
                <a:spcPts val="1045"/>
              </a:lnSpc>
            </a:pPr>
            <a:r>
              <a:rPr lang="es-ES" spc="-5"/>
              <a:t>Página</a:t>
            </a:r>
            <a:r>
              <a:rPr lang="es-ES" spc="-30"/>
              <a:t> </a:t>
            </a:r>
            <a:fld id="{81D60167-4931-47E6-BA6A-407CBD079E47}" type="slidenum">
              <a:rPr spc="-5" smtClean="0"/>
              <a:pPr marL="76200">
                <a:lnSpc>
                  <a:spcPts val="1045"/>
                </a:lnSpc>
              </a:pPr>
              <a:t>‹Nº›</a:t>
            </a:fld>
            <a:endParaRPr spc="-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9.jpg"/><Relationship Id="rId4" Type="http://schemas.openxmlformats.org/officeDocument/2006/relationships/image" Target="../media/image2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7" Type="http://schemas.openxmlformats.org/officeDocument/2006/relationships/image" Target="../media/image35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jp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9.jpg"/><Relationship Id="rId5" Type="http://schemas.openxmlformats.org/officeDocument/2006/relationships/image" Target="../media/image48.png"/><Relationship Id="rId4" Type="http://schemas.openxmlformats.org/officeDocument/2006/relationships/image" Target="../media/image47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2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6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12" Type="http://schemas.openxmlformats.org/officeDocument/2006/relationships/image" Target="../media/image77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1.png"/><Relationship Id="rId11" Type="http://schemas.openxmlformats.org/officeDocument/2006/relationships/image" Target="../media/image76.png"/><Relationship Id="rId5" Type="http://schemas.openxmlformats.org/officeDocument/2006/relationships/image" Target="../media/image70.png"/><Relationship Id="rId10" Type="http://schemas.openxmlformats.org/officeDocument/2006/relationships/image" Target="../media/image75.png"/><Relationship Id="rId4" Type="http://schemas.openxmlformats.org/officeDocument/2006/relationships/image" Target="../media/image69.png"/><Relationship Id="rId9" Type="http://schemas.openxmlformats.org/officeDocument/2006/relationships/image" Target="../media/image74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6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3.png"/><Relationship Id="rId4" Type="http://schemas.openxmlformats.org/officeDocument/2006/relationships/image" Target="../media/image112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8.png"/><Relationship Id="rId5" Type="http://schemas.openxmlformats.org/officeDocument/2006/relationships/image" Target="../media/image117.png"/><Relationship Id="rId4" Type="http://schemas.openxmlformats.org/officeDocument/2006/relationships/image" Target="../media/image116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1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6.png"/><Relationship Id="rId5" Type="http://schemas.openxmlformats.org/officeDocument/2006/relationships/image" Target="../media/image125.png"/><Relationship Id="rId4" Type="http://schemas.openxmlformats.org/officeDocument/2006/relationships/image" Target="../media/image124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5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5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5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jpg"/><Relationship Id="rId1" Type="http://schemas.openxmlformats.org/officeDocument/2006/relationships/slideLayout" Target="../slideLayouts/slideLayout5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jpg"/><Relationship Id="rId1" Type="http://schemas.openxmlformats.org/officeDocument/2006/relationships/slideLayout" Target="../slideLayouts/slideLayout5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jpg"/><Relationship Id="rId1" Type="http://schemas.openxmlformats.org/officeDocument/2006/relationships/slideLayout" Target="../slideLayouts/slideLayout5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jpg"/><Relationship Id="rId1" Type="http://schemas.openxmlformats.org/officeDocument/2006/relationships/slideLayout" Target="../slideLayouts/slideLayout5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g"/><Relationship Id="rId2" Type="http://schemas.openxmlformats.org/officeDocument/2006/relationships/image" Target="../media/image136.jpg"/><Relationship Id="rId1" Type="http://schemas.openxmlformats.org/officeDocument/2006/relationships/slideLayout" Target="../slideLayouts/slideLayout5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jpg"/><Relationship Id="rId1" Type="http://schemas.openxmlformats.org/officeDocument/2006/relationships/slideLayout" Target="../slideLayouts/slideLayout5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5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4.png"/><Relationship Id="rId4" Type="http://schemas.openxmlformats.org/officeDocument/2006/relationships/image" Target="../media/image143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5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5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1.png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8.png"/><Relationship Id="rId3" Type="http://schemas.openxmlformats.org/officeDocument/2006/relationships/image" Target="../media/image153.jpg"/><Relationship Id="rId7" Type="http://schemas.openxmlformats.org/officeDocument/2006/relationships/image" Target="../media/image157.jpg"/><Relationship Id="rId2" Type="http://schemas.openxmlformats.org/officeDocument/2006/relationships/image" Target="../media/image152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6.jpg"/><Relationship Id="rId5" Type="http://schemas.openxmlformats.org/officeDocument/2006/relationships/image" Target="../media/image155.jpg"/><Relationship Id="rId4" Type="http://schemas.openxmlformats.org/officeDocument/2006/relationships/image" Target="../media/image154.jp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jpg"/><Relationship Id="rId2" Type="http://schemas.openxmlformats.org/officeDocument/2006/relationships/image" Target="../media/image159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1.jp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png"/><Relationship Id="rId2" Type="http://schemas.openxmlformats.org/officeDocument/2006/relationships/image" Target="../media/image162.jpg"/><Relationship Id="rId1" Type="http://schemas.openxmlformats.org/officeDocument/2006/relationships/slideLayout" Target="../slideLayouts/slideLayout5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jpg"/><Relationship Id="rId2" Type="http://schemas.openxmlformats.org/officeDocument/2006/relationships/image" Target="../media/image164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361156" y="469900"/>
            <a:ext cx="18211800" cy="955389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  <a:tabLst>
                <a:tab pos="913130" algn="l"/>
              </a:tabLst>
            </a:pPr>
            <a:r>
              <a:rPr sz="36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GENERADOR</a:t>
            </a:r>
            <a:r>
              <a:rPr sz="3600" b="1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6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SINCRÓNICO</a:t>
            </a:r>
            <a:endParaRPr sz="3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70230" lvl="1" indent="-429895" algn="just">
              <a:spcBef>
                <a:spcPts val="1345"/>
              </a:spcBef>
              <a:buAutoNum type="arabicPeriod"/>
              <a:tabLst>
                <a:tab pos="570230" algn="l"/>
                <a:tab pos="570865" algn="l"/>
              </a:tabLst>
            </a:pPr>
            <a:r>
              <a:rPr sz="2800" b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Fundamento</a:t>
            </a:r>
            <a:r>
              <a:rPr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Máquinas</a:t>
            </a:r>
            <a:r>
              <a:rPr sz="2800" b="1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Eléctricas</a:t>
            </a:r>
            <a:endParaRPr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70230" lvl="1" indent="-429895" algn="just">
              <a:spcBef>
                <a:spcPts val="525"/>
              </a:spcBef>
              <a:buAutoNum type="arabicPeriod"/>
              <a:tabLst>
                <a:tab pos="570230" algn="l"/>
                <a:tab pos="570865" algn="l"/>
              </a:tabLst>
            </a:pPr>
            <a:r>
              <a:rPr sz="2800" b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Transformación</a:t>
            </a:r>
            <a:r>
              <a:rPr sz="2800" b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Mutua</a:t>
            </a:r>
            <a:r>
              <a:rPr sz="2800" b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b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Energía</a:t>
            </a:r>
            <a:r>
              <a:rPr sz="2800" b="1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Mecánica</a:t>
            </a:r>
            <a:r>
              <a:rPr sz="2800" b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b="1" spc="-1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Eléctrica.</a:t>
            </a:r>
            <a:endParaRPr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992505" lvl="2" indent="-514350" algn="just">
              <a:spcBef>
                <a:spcPts val="530"/>
              </a:spcBef>
              <a:buAutoNum type="arabicPeriod"/>
              <a:tabLst>
                <a:tab pos="992505" algn="l"/>
                <a:tab pos="993140" algn="l"/>
              </a:tabLst>
            </a:pPr>
            <a:r>
              <a:rPr sz="2800" b="1" i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Principio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Motor</a:t>
            </a:r>
            <a:r>
              <a:rPr sz="2800" b="1" i="1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2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Generador</a:t>
            </a:r>
            <a:endParaRPr lang="es-ES" sz="2800" b="1" i="1" spc="2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992505" lvl="2" indent="-514350" algn="just">
              <a:spcBef>
                <a:spcPts val="530"/>
              </a:spcBef>
              <a:buAutoNum type="arabicPeriod"/>
              <a:tabLst>
                <a:tab pos="992505" algn="l"/>
                <a:tab pos="993140" algn="l"/>
              </a:tabLst>
            </a:pP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Fuerza</a:t>
            </a:r>
            <a:r>
              <a:rPr lang="es-ES" sz="2800" b="1" i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-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2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Lorentz</a:t>
            </a: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pPr marL="992505" lvl="2" indent="-514350" algn="just">
              <a:spcBef>
                <a:spcPts val="530"/>
              </a:spcBef>
              <a:buAutoNum type="arabicPeriod"/>
              <a:tabLst>
                <a:tab pos="992505" algn="l"/>
                <a:tab pos="993140" algn="l"/>
              </a:tabLst>
            </a:pP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es-ES" sz="2800" b="1" i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Principio</a:t>
            </a:r>
            <a:r>
              <a:rPr lang="es-ES"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Generador</a:t>
            </a:r>
            <a:r>
              <a:rPr lang="es-ES" sz="2800" b="1" i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Motor</a:t>
            </a:r>
            <a:endParaRPr lang="es-ES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41959" lvl="1" indent="-429895" algn="just">
              <a:spcBef>
                <a:spcPts val="550"/>
              </a:spcBef>
              <a:buAutoNum type="arabicPeriod" startAt="3"/>
              <a:tabLst>
                <a:tab pos="441959" algn="l"/>
                <a:tab pos="442595" algn="l"/>
              </a:tabLst>
            </a:pPr>
            <a:r>
              <a:rPr lang="es-ES" sz="2800" b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Descripción</a:t>
            </a:r>
            <a:r>
              <a:rPr lang="es-ES"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Comportamiento</a:t>
            </a:r>
            <a:r>
              <a:rPr lang="es-ES" sz="2800" b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Operativo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</a:t>
            </a:r>
            <a:r>
              <a:rPr lang="es-ES" sz="2800" b="1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Sincrónica.</a:t>
            </a:r>
            <a:endParaRPr lang="es-ES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64235" lvl="2" indent="-508000" algn="just">
              <a:spcBef>
                <a:spcPts val="530"/>
              </a:spcBef>
              <a:buAutoNum type="arabicPeriod"/>
              <a:tabLst>
                <a:tab pos="864235" algn="l"/>
                <a:tab pos="864869" algn="l"/>
              </a:tabLst>
            </a:pP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Arrollamientos</a:t>
            </a:r>
            <a:r>
              <a:rPr lang="es-ES" sz="2800" b="1" i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Amortiguadores</a:t>
            </a:r>
            <a:endParaRPr lang="es-ES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64235" lvl="2" indent="-508000" algn="just">
              <a:spcBef>
                <a:spcPts val="540"/>
              </a:spcBef>
              <a:buAutoNum type="arabicPeriod"/>
              <a:tabLst>
                <a:tab pos="864235" algn="l"/>
                <a:tab pos="864869" algn="l"/>
              </a:tabLst>
            </a:pPr>
            <a:r>
              <a:rPr lang="es-ES" sz="2800" b="1" i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Número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pares</a:t>
            </a:r>
            <a:r>
              <a:rPr lang="es-ES"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Polos.</a:t>
            </a:r>
            <a:r>
              <a:rPr lang="es-ES" sz="2800" b="1" i="1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Efecto</a:t>
            </a:r>
            <a:r>
              <a:rPr lang="es-ES" sz="2800" b="1" i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b="1" i="1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i="1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forma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onda</a:t>
            </a:r>
            <a:r>
              <a:rPr lang="es-ES"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4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Fmm</a:t>
            </a:r>
            <a:endParaRPr lang="es-ES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64235" lvl="2" indent="-508000" algn="just">
              <a:spcBef>
                <a:spcPts val="540"/>
              </a:spcBef>
              <a:buAutoNum type="arabicPeriod"/>
              <a:tabLst>
                <a:tab pos="864235" algn="l"/>
                <a:tab pos="864869" algn="l"/>
              </a:tabLst>
            </a:pP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Velocidad</a:t>
            </a:r>
            <a:r>
              <a:rPr lang="es-ES" sz="2800" b="1" i="1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Sincrónica</a:t>
            </a:r>
            <a:endParaRPr lang="es-ES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41959" lvl="1" indent="-424180" algn="just">
              <a:spcBef>
                <a:spcPts val="550"/>
              </a:spcBef>
              <a:buAutoNum type="arabicPeriod" startAt="3"/>
              <a:tabLst>
                <a:tab pos="441959" algn="l"/>
                <a:tab pos="442595" algn="l"/>
              </a:tabLst>
            </a:pPr>
            <a:r>
              <a:rPr lang="es-ES" sz="2800" b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Forma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Onda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4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Fmm</a:t>
            </a:r>
            <a:endParaRPr lang="es-ES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41959" lvl="1" indent="-424180" algn="just">
              <a:spcBef>
                <a:spcPts val="540"/>
              </a:spcBef>
              <a:buAutoNum type="arabicPeriod" startAt="3"/>
              <a:tabLst>
                <a:tab pos="441959" algn="l"/>
                <a:tab pos="442595" algn="l"/>
              </a:tabLst>
            </a:pPr>
            <a:r>
              <a:rPr lang="es-ES" sz="2800" b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Campo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magnético</a:t>
            </a:r>
            <a:r>
              <a:rPr lang="es-ES" sz="2800" b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Rotante.</a:t>
            </a:r>
            <a:endParaRPr lang="es-ES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41959" marR="5080" lvl="1" indent="-429895" algn="just">
              <a:spcBef>
                <a:spcPts val="640"/>
              </a:spcBef>
              <a:buAutoNum type="arabicPeriod" startAt="3"/>
              <a:tabLst>
                <a:tab pos="441959" algn="l"/>
                <a:tab pos="442595" algn="l"/>
              </a:tabLst>
            </a:pPr>
            <a:r>
              <a:rPr lang="es-ES" sz="2800" b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Ecuación</a:t>
            </a:r>
            <a:r>
              <a:rPr lang="es-ES" sz="2800" b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Diferencial</a:t>
            </a:r>
            <a:r>
              <a:rPr lang="es-ES" sz="2800" b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Movimiento</a:t>
            </a:r>
            <a:r>
              <a:rPr lang="es-ES" sz="2800" b="1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 </a:t>
            </a:r>
            <a:r>
              <a:rPr lang="es-ES" sz="2800" b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Sincrónica.</a:t>
            </a:r>
            <a:r>
              <a:rPr lang="es-ES" sz="2800" b="1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Constante </a:t>
            </a:r>
            <a:r>
              <a:rPr lang="es-ES" sz="2800" b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</a:t>
            </a:r>
            <a:r>
              <a:rPr lang="es-ES" sz="2800" b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es-ES" sz="2800" b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</a:t>
            </a:r>
            <a:r>
              <a:rPr lang="es-ES" sz="2800" b="1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</a:t>
            </a:r>
            <a:r>
              <a:rPr lang="es-ES" sz="2800" b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es-ES" sz="2800" b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lang="es-ES" sz="2800" b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cia</a:t>
            </a:r>
            <a:r>
              <a:rPr lang="es-ES" sz="2800" b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</a:t>
            </a:r>
            <a:r>
              <a:rPr lang="es-ES" sz="2800" b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  <a:r>
              <a:rPr lang="es-ES" sz="2800" b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lang="es-ES" sz="2800" b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es-ES" sz="2800" b="1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</a:t>
            </a:r>
            <a:r>
              <a:rPr lang="es-ES" sz="2800" b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</a:t>
            </a:r>
            <a:r>
              <a:rPr lang="es-ES" sz="2800" b="1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</a:t>
            </a:r>
            <a:r>
              <a:rPr lang="es-ES" sz="2800" b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es-ES" sz="2800" b="1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</a:t>
            </a:r>
            <a:r>
              <a:rPr lang="es-ES" sz="2800" b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lang="es-ES" sz="2800" b="1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b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nqu</a:t>
            </a:r>
            <a:r>
              <a:rPr lang="es-ES" sz="2800" b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es-ES" sz="2800" b="1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</a:t>
            </a:r>
            <a:r>
              <a:rPr lang="es-ES" sz="2800" b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es-ES" sz="2800" b="1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r>
              <a:rPr lang="es-ES" sz="2800" b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án</a:t>
            </a:r>
            <a:r>
              <a:rPr lang="es-ES" sz="2800" b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lang="es-ES" sz="2800" b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</a:t>
            </a:r>
            <a:r>
              <a:rPr lang="es-ES" sz="2800" b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41959" lvl="1" indent="-424180" algn="just">
              <a:spcBef>
                <a:spcPts val="500"/>
              </a:spcBef>
              <a:buAutoNum type="arabicPeriod" startAt="3"/>
              <a:tabLst>
                <a:tab pos="441959" algn="l"/>
                <a:tab pos="442595" algn="l"/>
              </a:tabLst>
            </a:pPr>
            <a:r>
              <a:rPr lang="es-ES" sz="2800" b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Teorema</a:t>
            </a:r>
            <a:r>
              <a:rPr lang="es-ES" sz="2800" b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constancia</a:t>
            </a:r>
            <a:r>
              <a:rPr lang="es-ES" sz="2800" b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lang="es-ES" sz="2800" b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enlaces de</a:t>
            </a:r>
            <a:r>
              <a:rPr lang="es-ES" sz="2800" b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flujo</a:t>
            </a:r>
            <a:r>
              <a:rPr lang="es-ES" sz="2800" b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magnético.</a:t>
            </a:r>
            <a:endParaRPr lang="es-ES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41959" lvl="1" indent="-424180" algn="just">
              <a:spcBef>
                <a:spcPts val="545"/>
              </a:spcBef>
              <a:buAutoNum type="arabicPeriod" startAt="3"/>
              <a:tabLst>
                <a:tab pos="441959" algn="l"/>
                <a:tab pos="442595" algn="l"/>
              </a:tabLst>
            </a:pPr>
            <a:r>
              <a:rPr lang="es-ES" sz="2800" b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Descripción</a:t>
            </a:r>
            <a:r>
              <a:rPr lang="es-ES" sz="2800" b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Matemática</a:t>
            </a:r>
            <a:r>
              <a:rPr lang="es-ES" sz="2800" b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</a:t>
            </a:r>
            <a:r>
              <a:rPr lang="es-ES" sz="2800" b="1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Sincrónica</a:t>
            </a:r>
            <a:endParaRPr lang="es-ES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64235" lvl="2" indent="-508000" algn="just">
              <a:spcBef>
                <a:spcPts val="525"/>
              </a:spcBef>
              <a:buAutoNum type="arabicPeriod"/>
              <a:tabLst>
                <a:tab pos="864235" algn="l"/>
                <a:tab pos="864869" algn="l"/>
              </a:tabLst>
            </a:pPr>
            <a:r>
              <a:rPr lang="es-ES" sz="2800" b="1" i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Circuito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lang="es-ES"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sola</a:t>
            </a:r>
            <a:r>
              <a:rPr lang="es-ES" sz="2800" b="1" i="1" spc="-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excitación</a:t>
            </a:r>
            <a:endParaRPr lang="es-ES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64235" lvl="2" indent="-508000" algn="just">
              <a:spcBef>
                <a:spcPts val="540"/>
              </a:spcBef>
              <a:buAutoNum type="arabicPeriod"/>
              <a:tabLst>
                <a:tab pos="864235" algn="l"/>
                <a:tab pos="864869" algn="l"/>
              </a:tabLst>
            </a:pPr>
            <a:r>
              <a:rPr lang="es-ES" sz="2800" b="1" i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Circuitos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Acoplados</a:t>
            </a:r>
          </a:p>
          <a:p>
            <a:pPr marL="864235" lvl="2" indent="-508000" algn="just">
              <a:spcBef>
                <a:spcPts val="540"/>
              </a:spcBef>
              <a:buAutoNum type="arabicPeriod"/>
              <a:tabLst>
                <a:tab pos="864235" algn="l"/>
                <a:tab pos="864869" algn="l"/>
              </a:tabLst>
            </a:pP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Enlaces</a:t>
            </a:r>
            <a:r>
              <a:rPr lang="es-ES" sz="2800" b="1" i="1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flujo</a:t>
            </a:r>
            <a:r>
              <a:rPr lang="es-ES" sz="2800" b="1" i="1" spc="-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b="1" i="1" spc="-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términos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-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inductancias</a:t>
            </a:r>
            <a:r>
              <a:rPr lang="es-ES" sz="2800" b="1" i="1" spc="-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propias</a:t>
            </a:r>
            <a:r>
              <a:rPr lang="es-ES" sz="2800" b="1" i="1" spc="-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b="1" i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mutuas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361156" y="469900"/>
            <a:ext cx="18211800" cy="99001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41959" lvl="1" indent="-429895" algn="just">
              <a:spcBef>
                <a:spcPts val="625"/>
              </a:spcBef>
              <a:buAutoNum type="arabicPeriod" startAt="9"/>
              <a:tabLst>
                <a:tab pos="441959" algn="l"/>
                <a:tab pos="442595" algn="l"/>
              </a:tabLst>
            </a:pPr>
            <a:r>
              <a:rPr lang="es-ES" sz="2800" b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Ecuaciones</a:t>
            </a:r>
            <a:r>
              <a:rPr lang="es-ES" sz="2800" b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Básicas de</a:t>
            </a:r>
            <a:r>
              <a:rPr lang="es-ES" sz="2800" b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lang="es-ES" sz="2800" b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</a:t>
            </a:r>
            <a:r>
              <a:rPr lang="es-ES" sz="2800" b="1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Sincrónica</a:t>
            </a:r>
            <a:endParaRPr lang="es-ES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64235" lvl="2" indent="-508000" algn="just">
              <a:spcBef>
                <a:spcPts val="530"/>
              </a:spcBef>
              <a:buAutoNum type="arabicPeriod"/>
              <a:tabLst>
                <a:tab pos="864235" algn="l"/>
                <a:tab pos="864869" algn="l"/>
              </a:tabLst>
            </a:pP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Variación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Permeancia</a:t>
            </a:r>
            <a:endParaRPr lang="es-ES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64235" lvl="2" indent="-508000" algn="just">
              <a:spcBef>
                <a:spcPts val="540"/>
              </a:spcBef>
              <a:buAutoNum type="arabicPeriod"/>
              <a:tabLst>
                <a:tab pos="864235" algn="l"/>
                <a:tab pos="864869" algn="l"/>
              </a:tabLst>
            </a:pP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Ecuación</a:t>
            </a:r>
            <a:r>
              <a:rPr lang="es-ES" sz="2800" b="1" i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z="2800" b="1" i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tensiones</a:t>
            </a:r>
            <a:r>
              <a:rPr lang="es-ES" sz="2800" b="1" i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b="1" i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z="2800" b="1" i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tres</a:t>
            </a:r>
            <a:r>
              <a:rPr lang="es-ES" sz="2800" b="1" i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fases </a:t>
            </a:r>
            <a:r>
              <a:rPr lang="es-ES"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2800" b="1" i="1"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Estator</a:t>
            </a:r>
            <a:endParaRPr lang="es-ES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64235" lvl="2" indent="-508000" algn="just">
              <a:spcBef>
                <a:spcPts val="540"/>
              </a:spcBef>
              <a:buAutoNum type="arabicPeriod"/>
              <a:tabLst>
                <a:tab pos="864235" algn="l"/>
                <a:tab pos="864869" algn="l"/>
              </a:tabLst>
            </a:pP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Enlaces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flujo</a:t>
            </a:r>
            <a:r>
              <a:rPr lang="es-ES" sz="2800" b="1" i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la</a:t>
            </a:r>
            <a:r>
              <a:rPr lang="es-ES" sz="2800" b="1" i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fase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“a”</a:t>
            </a:r>
            <a:endParaRPr lang="es-ES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64235" lvl="2" indent="-508000" algn="just">
              <a:spcBef>
                <a:spcPts val="540"/>
              </a:spcBef>
              <a:buAutoNum type="arabicPeriod"/>
              <a:tabLst>
                <a:tab pos="864235" algn="l"/>
                <a:tab pos="864869" algn="l"/>
              </a:tabLst>
            </a:pPr>
            <a:r>
              <a:rPr lang="es-ES" sz="2800" b="1" i="1" spc="2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Autoinductancias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2800" b="1" i="1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Estator</a:t>
            </a:r>
            <a:endParaRPr lang="es-ES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64235" lvl="2" indent="-508000" algn="just">
              <a:spcBef>
                <a:spcPts val="540"/>
              </a:spcBef>
              <a:buAutoNum type="arabicPeriod"/>
              <a:tabLst>
                <a:tab pos="864235" algn="l"/>
                <a:tab pos="864869" algn="l"/>
              </a:tabLst>
            </a:pP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Inductancias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Mutuas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2800" b="1" i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Estator</a:t>
            </a:r>
            <a:endParaRPr lang="es-ES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64235" lvl="2" indent="-508000" algn="just">
              <a:spcBef>
                <a:spcPts val="540"/>
              </a:spcBef>
              <a:buAutoNum type="arabicPeriod"/>
              <a:tabLst>
                <a:tab pos="864235" algn="l"/>
                <a:tab pos="864869" algn="l"/>
              </a:tabLst>
            </a:pP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Inductancias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Mutuas</a:t>
            </a:r>
            <a:r>
              <a:rPr lang="es-ES" sz="2800" b="1" i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entre </a:t>
            </a: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Arrollamientos</a:t>
            </a:r>
            <a:r>
              <a:rPr lang="es-ES" sz="2800" b="1" i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Estator</a:t>
            </a:r>
            <a:r>
              <a:rPr lang="es-ES" sz="2800" b="1" i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b="1" i="1" spc="1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Rotor</a:t>
            </a:r>
            <a:endParaRPr lang="es-ES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64235" lvl="2" indent="-508000" algn="just">
              <a:spcBef>
                <a:spcPts val="540"/>
              </a:spcBef>
              <a:buAutoNum type="arabicPeriod"/>
              <a:tabLst>
                <a:tab pos="864235" algn="l"/>
                <a:tab pos="864869" algn="l"/>
              </a:tabLst>
            </a:pP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Ecuación</a:t>
            </a:r>
            <a:r>
              <a:rPr lang="es-ES" sz="2800" b="1" i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los</a:t>
            </a:r>
            <a:r>
              <a:rPr lang="es-ES" sz="2800" b="1" i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circuitos del</a:t>
            </a:r>
            <a:r>
              <a:rPr lang="es-ES" sz="2800" b="1" i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rotor</a:t>
            </a:r>
            <a:endParaRPr lang="es-ES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64235" lvl="2" indent="-508000" algn="just">
              <a:spcBef>
                <a:spcPts val="540"/>
              </a:spcBef>
              <a:buAutoNum type="arabicPeriod"/>
              <a:tabLst>
                <a:tab pos="864235" algn="l"/>
                <a:tab pos="864869" algn="l"/>
              </a:tabLst>
            </a:pP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Enlaces</a:t>
            </a:r>
            <a:r>
              <a:rPr lang="es-ES"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flujo</a:t>
            </a:r>
            <a:r>
              <a:rPr lang="es-ES" sz="2800" b="1" i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lang="es-ES" sz="2800" b="1" i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circuitos</a:t>
            </a:r>
            <a:r>
              <a:rPr lang="es-ES"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2800" b="1" i="1" spc="-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rotor</a:t>
            </a:r>
            <a:endParaRPr lang="es-ES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41959" lvl="1" indent="-424180" algn="just">
              <a:spcBef>
                <a:spcPts val="555"/>
              </a:spcBef>
              <a:buAutoNum type="arabicPeriod" startAt="9"/>
              <a:tabLst>
                <a:tab pos="442595" algn="l"/>
              </a:tabLst>
            </a:pPr>
            <a:r>
              <a:rPr lang="es-ES" sz="2800" b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Transformación</a:t>
            </a:r>
            <a:r>
              <a:rPr lang="es-ES" sz="2800" b="1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dq0</a:t>
            </a:r>
          </a:p>
          <a:p>
            <a:pPr marL="895985" lvl="2" indent="-508000" algn="just">
              <a:spcBef>
                <a:spcPts val="640"/>
              </a:spcBef>
              <a:buAutoNum type="arabicPeriod"/>
              <a:tabLst>
                <a:tab pos="896619" algn="l"/>
              </a:tabLst>
            </a:pP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Enlaces</a:t>
            </a:r>
            <a:r>
              <a:rPr lang="es-ES"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flujo</a:t>
            </a:r>
            <a:r>
              <a:rPr lang="es-ES" sz="2800" b="1" i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estator</a:t>
            </a:r>
            <a:r>
              <a:rPr lang="es-ES" sz="2800" b="1" i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b="1" i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componentes</a:t>
            </a:r>
            <a:r>
              <a:rPr lang="es-ES"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</a:t>
            </a:r>
            <a:r>
              <a:rPr lang="es-ES" sz="2800" b="1" i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</a:t>
            </a:r>
            <a:r>
              <a:rPr lang="es-ES" sz="2800" b="1" i="1" spc="-1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</a:t>
            </a:r>
            <a:endParaRPr lang="es-ES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95985" lvl="2" indent="-508000" algn="just">
              <a:spcBef>
                <a:spcPts val="545"/>
              </a:spcBef>
              <a:buAutoNum type="arabicPeriod"/>
              <a:tabLst>
                <a:tab pos="896619" algn="l"/>
              </a:tabLst>
            </a:pP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Enl</a:t>
            </a:r>
            <a:r>
              <a:rPr lang="es-ES" sz="2800" b="1" i="1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r>
              <a:rPr lang="es-ES" sz="2800" b="1" i="1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lang="es-ES"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</a:t>
            </a:r>
            <a:r>
              <a:rPr lang="es-ES" sz="2800" b="1" i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</a:t>
            </a:r>
            <a:r>
              <a:rPr lang="es-ES" sz="2800" b="1" i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</a:t>
            </a:r>
            <a:r>
              <a:rPr lang="es-ES" sz="2800" b="1" i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</a:t>
            </a:r>
            <a:r>
              <a:rPr lang="es-ES" sz="2800" b="1" i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lang="es-ES" sz="2800" b="1" i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</a:t>
            </a:r>
            <a:r>
              <a:rPr lang="es-ES" sz="2800" b="1" i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lang="es-ES" sz="2800" b="1" i="1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lang="es-ES" sz="2800" b="1" i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ot</a:t>
            </a: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lang="es-ES" sz="2800" b="1" i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 </a:t>
            </a:r>
            <a:r>
              <a:rPr lang="es-ES" sz="2800" b="1" i="1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es-ES" sz="2800" b="1" i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</a:t>
            </a:r>
            <a:r>
              <a:rPr lang="es-ES" sz="2800" b="1" i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</a:t>
            </a:r>
            <a:r>
              <a:rPr lang="es-ES" sz="2800" b="1" i="1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</a:t>
            </a:r>
            <a:r>
              <a:rPr lang="es-ES" sz="2800" b="1" i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</a:t>
            </a:r>
            <a:r>
              <a:rPr lang="es-ES" sz="2800" b="1" i="1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lang="es-ES" sz="2800" b="1" i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</a:t>
            </a:r>
            <a:r>
              <a:rPr lang="es-ES" sz="2800" b="1" i="1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</a:t>
            </a:r>
            <a:r>
              <a:rPr lang="es-ES" sz="2800" b="1" i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tes</a:t>
            </a:r>
            <a:r>
              <a:rPr lang="es-ES" sz="2800" b="1" i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</a:t>
            </a:r>
            <a:r>
              <a:rPr lang="es-ES" sz="2800" b="1" i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</a:t>
            </a:r>
            <a:r>
              <a:rPr lang="es-ES" sz="2800" b="1" i="1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</a:t>
            </a:r>
            <a:endParaRPr lang="es-ES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95985" lvl="2" indent="-508000" algn="just">
              <a:spcBef>
                <a:spcPts val="540"/>
              </a:spcBef>
              <a:buAutoNum type="arabicPeriod"/>
              <a:tabLst>
                <a:tab pos="896619" algn="l"/>
              </a:tabLst>
            </a:pP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Ecuaciones</a:t>
            </a:r>
            <a:r>
              <a:rPr lang="es-ES"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</a:t>
            </a:r>
            <a:r>
              <a:rPr lang="es-ES"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2800" b="1" i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Estator</a:t>
            </a:r>
            <a:r>
              <a:rPr lang="es-ES" sz="2800" b="1" i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b="1" i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componentes</a:t>
            </a:r>
            <a:r>
              <a:rPr lang="es-ES" sz="2800" b="1" i="1" spc="-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dq0</a:t>
            </a:r>
            <a:endParaRPr lang="es-ES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95985" lvl="2" indent="-508000" algn="just">
              <a:spcBef>
                <a:spcPts val="535"/>
              </a:spcBef>
              <a:buAutoNum type="arabicPeriod"/>
              <a:tabLst>
                <a:tab pos="896619" algn="l"/>
              </a:tabLst>
            </a:pP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Ecuaciones</a:t>
            </a:r>
            <a:r>
              <a:rPr lang="es-ES" sz="2800" b="1" i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i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lang="es-ES" sz="2800" b="1" i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Eléctrica </a:t>
            </a:r>
            <a:r>
              <a:rPr lang="es-ES" sz="2800" b="1" i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b="1" i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componentes</a:t>
            </a:r>
            <a:r>
              <a:rPr lang="es-ES" sz="2800" b="1" i="1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dq0</a:t>
            </a:r>
            <a:endParaRPr lang="es-ES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95985" lvl="2" indent="-508000" algn="just">
              <a:spcBef>
                <a:spcPts val="540"/>
              </a:spcBef>
              <a:buAutoNum type="arabicPeriod"/>
              <a:tabLst>
                <a:tab pos="896619" algn="l"/>
              </a:tabLst>
            </a:pP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Ecuaciones</a:t>
            </a:r>
            <a:r>
              <a:rPr lang="es-ES"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2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Cupla</a:t>
            </a:r>
            <a:r>
              <a:rPr lang="es-ES"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Momento</a:t>
            </a:r>
            <a:r>
              <a:rPr lang="es-ES" sz="2800" b="1" i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Giro</a:t>
            </a:r>
            <a:r>
              <a:rPr lang="es-ES" sz="2800" b="1" i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componentesdq0</a:t>
            </a:r>
            <a:endParaRPr lang="es-ES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95985" lvl="2" indent="-508000" algn="just">
              <a:spcBef>
                <a:spcPts val="540"/>
              </a:spcBef>
              <a:buAutoNum type="arabicPeriod"/>
              <a:tabLst>
                <a:tab pos="896619" algn="l"/>
              </a:tabLst>
            </a:pPr>
            <a:r>
              <a:rPr lang="es-ES" sz="2800" b="1" i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Interpretación</a:t>
            </a:r>
            <a:r>
              <a:rPr lang="es-ES"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física</a:t>
            </a: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i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transformación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dq0</a:t>
            </a:r>
            <a:endParaRPr lang="es-ES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74345" marR="577850" lvl="1" indent="-424180" algn="just">
              <a:spcBef>
                <a:spcPts val="650"/>
              </a:spcBef>
              <a:buAutoNum type="arabicPeriod" startAt="11"/>
              <a:tabLst>
                <a:tab pos="474980" algn="l"/>
              </a:tabLst>
            </a:pPr>
            <a:r>
              <a:rPr lang="es-ES" sz="2800" b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Reactancias</a:t>
            </a:r>
            <a:r>
              <a:rPr lang="es-ES" sz="2800" b="1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eje</a:t>
            </a:r>
            <a:r>
              <a:rPr lang="es-ES" sz="2800" b="1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directo</a:t>
            </a:r>
            <a:r>
              <a:rPr lang="es-ES" sz="2800" b="1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b="1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eje</a:t>
            </a:r>
            <a:r>
              <a:rPr lang="es-ES" sz="2800" b="1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b="1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cuadratura</a:t>
            </a:r>
            <a:r>
              <a:rPr lang="es-ES" sz="2800" b="1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2800" b="1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generador </a:t>
            </a:r>
            <a:r>
              <a:rPr lang="es-ES" sz="2800" b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sincrónico:</a:t>
            </a:r>
            <a:endParaRPr lang="es-ES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95985" lvl="2" indent="-508000" algn="just">
              <a:spcBef>
                <a:spcPts val="490"/>
              </a:spcBef>
              <a:buAutoNum type="arabicPeriod"/>
              <a:tabLst>
                <a:tab pos="896619" algn="l"/>
              </a:tabLst>
            </a:pP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Reactancia</a:t>
            </a:r>
            <a:r>
              <a:rPr lang="es-ES"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Sincrónica</a:t>
            </a:r>
            <a:r>
              <a:rPr lang="es-ES"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Eje</a:t>
            </a:r>
            <a:r>
              <a:rPr lang="es-ES" sz="2800" b="1" i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Directo</a:t>
            </a:r>
            <a:r>
              <a:rPr lang="es-ES" sz="2800" b="1" i="1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</a:t>
            </a:r>
            <a:r>
              <a:rPr lang="es-ES" sz="2800" b="1" i="1" spc="2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xd</a:t>
            </a:r>
            <a:r>
              <a:rPr lang="es-ES" sz="2800" b="1" i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”:</a:t>
            </a:r>
            <a:endParaRPr lang="es-ES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95985" lvl="2" indent="-508000" algn="just">
              <a:spcBef>
                <a:spcPts val="540"/>
              </a:spcBef>
              <a:buAutoNum type="arabicPeriod"/>
              <a:tabLst>
                <a:tab pos="896619" algn="l"/>
              </a:tabLst>
            </a:pP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Reactancia</a:t>
            </a:r>
            <a:r>
              <a:rPr lang="es-ES" sz="2800" b="1" i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Sincrónica</a:t>
            </a:r>
            <a:r>
              <a:rPr lang="es-ES" sz="2800" b="1" i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Eje</a:t>
            </a:r>
            <a:r>
              <a:rPr lang="es-ES" sz="2800" b="1" i="1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b="1" i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Cuadratura</a:t>
            </a:r>
            <a:r>
              <a:rPr lang="es-ES" sz="2800" b="1" i="1" spc="-1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</a:t>
            </a:r>
            <a:r>
              <a:rPr lang="es-ES" sz="2800" b="1" i="1" spc="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xq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”:</a:t>
            </a:r>
            <a:endParaRPr lang="es-ES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95985" lvl="2" indent="-508000" algn="just">
              <a:spcBef>
                <a:spcPts val="540"/>
              </a:spcBef>
              <a:buAutoNum type="arabicPeriod"/>
              <a:tabLst>
                <a:tab pos="896619" algn="l"/>
              </a:tabLst>
            </a:pP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Reactancia</a:t>
            </a:r>
            <a:r>
              <a:rPr lang="es-ES" sz="2800" b="1" i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Transitoria</a:t>
            </a:r>
            <a:r>
              <a:rPr lang="es-ES" sz="2800" b="1" i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Eje</a:t>
            </a:r>
            <a:r>
              <a:rPr lang="es-ES" sz="2800" b="1" i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Directo</a:t>
            </a:r>
            <a:r>
              <a:rPr lang="es-ES" sz="2800" b="1" i="1" spc="-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</a:t>
            </a:r>
            <a:r>
              <a:rPr lang="es-ES" sz="2800" b="1" i="1" spc="2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x'd</a:t>
            </a:r>
            <a:r>
              <a:rPr lang="es-ES" sz="2800" b="1" i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”:</a:t>
            </a:r>
            <a:endParaRPr lang="es-ES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28365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361156" y="469900"/>
            <a:ext cx="18211800" cy="5783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95985" lvl="2" indent="-508000" algn="just">
              <a:spcBef>
                <a:spcPts val="545"/>
              </a:spcBef>
              <a:buAutoNum type="arabicPeriod"/>
              <a:tabLst>
                <a:tab pos="896619" algn="l"/>
              </a:tabLst>
            </a:pP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Reactancia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2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Subtransitoria</a:t>
            </a:r>
            <a:r>
              <a:rPr lang="es-ES"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Eje</a:t>
            </a:r>
            <a:r>
              <a:rPr lang="es-ES"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Directo</a:t>
            </a:r>
            <a:r>
              <a:rPr lang="es-ES" sz="2800" b="1" i="1" spc="-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</a:t>
            </a:r>
            <a:r>
              <a:rPr lang="es-ES" sz="2800" b="1" i="1" spc="2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x"d</a:t>
            </a:r>
            <a:r>
              <a:rPr lang="es-ES" sz="2800" b="1" i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”:</a:t>
            </a:r>
            <a:endParaRPr lang="es-ES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95985" lvl="2" indent="-508000" algn="just">
              <a:spcBef>
                <a:spcPts val="540"/>
              </a:spcBef>
              <a:buAutoNum type="arabicPeriod"/>
              <a:tabLst>
                <a:tab pos="896619" algn="l"/>
              </a:tabLst>
            </a:pP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Reactancia</a:t>
            </a:r>
            <a:r>
              <a:rPr lang="es-ES" sz="2800" b="1" i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Transitoria</a:t>
            </a:r>
            <a:r>
              <a:rPr lang="es-ES" sz="2800" b="1" i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2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Subtransitoria</a:t>
            </a: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b="1" i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Cuadratura</a:t>
            </a:r>
            <a:r>
              <a:rPr lang="es-ES" sz="2800" b="1" i="1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</a:t>
            </a:r>
            <a:r>
              <a:rPr lang="es-ES" sz="2800" b="1" i="1" spc="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x'q</a:t>
            </a:r>
            <a:r>
              <a:rPr lang="es-ES"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s-ES" sz="2800" b="1" i="1" spc="-1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2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x"q</a:t>
            </a:r>
            <a:r>
              <a:rPr lang="es-ES" sz="2800" b="1" i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”:</a:t>
            </a:r>
            <a:endParaRPr lang="es-ES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64515" lvl="1" indent="-514350" algn="just">
              <a:spcBef>
                <a:spcPts val="1105"/>
              </a:spcBef>
              <a:buFont typeface="+mj-lt"/>
              <a:buAutoNum type="arabicPeriod" startAt="12"/>
              <a:tabLst>
                <a:tab pos="474980" algn="l"/>
              </a:tabLst>
            </a:pP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Reactancia</a:t>
            </a:r>
            <a:r>
              <a:rPr lang="es-ES"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secuencia</a:t>
            </a:r>
            <a:r>
              <a:rPr lang="es-ES"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cero</a:t>
            </a:r>
            <a:r>
              <a:rPr lang="es-ES" sz="2800" b="1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baseline="25462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s-ES" sz="2800" b="1" i="1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</a:t>
            </a:r>
            <a:r>
              <a:rPr lang="es-ES" sz="2800" b="1" baseline="25462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pPr marL="365125" lvl="2" algn="just">
              <a:spcBef>
                <a:spcPts val="525"/>
              </a:spcBef>
              <a:tabLst>
                <a:tab pos="895350" algn="l"/>
              </a:tabLst>
            </a:pP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Reactancia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secuencia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cero</a:t>
            </a:r>
            <a:r>
              <a:rPr lang="es-ES" sz="2800" b="1" i="1" spc="3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s-ES" sz="2800" b="1" i="1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</a:t>
            </a:r>
            <a:endParaRPr lang="es-ES" sz="2800" b="1" baseline="-10416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64515" lvl="1" indent="-514350" algn="just">
              <a:spcBef>
                <a:spcPts val="555"/>
              </a:spcBef>
              <a:buFont typeface="+mj-lt"/>
              <a:buAutoNum type="arabicPeriod" startAt="13"/>
              <a:tabLst>
                <a:tab pos="474980" algn="l"/>
              </a:tabLst>
            </a:pP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Circuito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Equivalente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</a:t>
            </a:r>
            <a:r>
              <a:rPr lang="es-ES" sz="2800" b="1" i="1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Sincrónica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b="1" i="1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Estacionario</a:t>
            </a:r>
            <a:endParaRPr lang="es-ES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79475" lvl="2" indent="-514350" algn="just">
              <a:spcBef>
                <a:spcPts val="530"/>
              </a:spcBef>
              <a:buFont typeface="+mj-lt"/>
              <a:buAutoNum type="arabicPeriod"/>
              <a:tabLst>
                <a:tab pos="896619" algn="l"/>
              </a:tabLst>
            </a:pPr>
            <a:r>
              <a:rPr lang="es-ES" sz="2800" b="1" i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Circuito</a:t>
            </a:r>
            <a:r>
              <a:rPr lang="es-ES" sz="2800" b="1" i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Equivalente</a:t>
            </a:r>
            <a:r>
              <a:rPr lang="es-ES" sz="2800" b="1" i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lang="es-ES" sz="2800" b="1" i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el </a:t>
            </a: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</a:t>
            </a:r>
            <a:r>
              <a:rPr lang="es-ES" sz="2800" b="1" i="1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Estacionario</a:t>
            </a:r>
            <a:endParaRPr lang="es-ES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79475" lvl="2" indent="-514350" algn="just">
              <a:spcBef>
                <a:spcPts val="535"/>
              </a:spcBef>
              <a:buFont typeface="+mj-lt"/>
              <a:buAutoNum type="arabicPeriod"/>
              <a:tabLst>
                <a:tab pos="896619" algn="l"/>
              </a:tabLst>
            </a:pPr>
            <a:r>
              <a:rPr lang="es-ES" sz="2800" b="1" i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Cálculo </a:t>
            </a:r>
            <a:r>
              <a:rPr lang="es-ES" sz="2800" b="1" i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Valores</a:t>
            </a:r>
            <a:r>
              <a:rPr lang="es-ES" sz="2800" b="1" i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 Estacionario.</a:t>
            </a:r>
            <a:r>
              <a:rPr lang="es-ES" sz="2800" b="1" i="1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Procedimiento</a:t>
            </a:r>
            <a:endParaRPr lang="es-ES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64515" marR="43180" lvl="1" indent="-514350" algn="just">
              <a:spcBef>
                <a:spcPts val="650"/>
              </a:spcBef>
              <a:buFont typeface="+mj-lt"/>
              <a:buAutoNum type="arabicPeriod" startAt="14"/>
              <a:tabLst>
                <a:tab pos="474980" algn="l"/>
              </a:tabLst>
            </a:pPr>
            <a:r>
              <a:rPr lang="es-ES" sz="2800" b="1" spc="3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Cupla</a:t>
            </a:r>
            <a:r>
              <a:rPr lang="es-ES"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Electromecánica </a:t>
            </a:r>
            <a:r>
              <a:rPr lang="es-ES" sz="2800" b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</a:t>
            </a:r>
            <a:r>
              <a:rPr lang="es-ES"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sincrónica. Característica</a:t>
            </a:r>
            <a:r>
              <a:rPr lang="es-ES" sz="2800" b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3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Cupla</a:t>
            </a:r>
            <a:r>
              <a:rPr lang="es-ES" sz="2800" b="1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es-ES" sz="2800" b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Ángulo.</a:t>
            </a:r>
            <a:endParaRPr lang="es-ES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74345" marR="553085" lvl="1" indent="-424180" algn="just">
              <a:spcBef>
                <a:spcPts val="600"/>
              </a:spcBef>
              <a:buAutoNum type="arabicPeriod" startAt="14"/>
              <a:tabLst>
                <a:tab pos="474980" algn="l"/>
              </a:tabLst>
            </a:pPr>
            <a:r>
              <a:rPr lang="es-ES" sz="2800" b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Funcionamiento</a:t>
            </a:r>
            <a:r>
              <a:rPr lang="es-ES" sz="2800" b="1" spc="-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2800" b="1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generador</a:t>
            </a:r>
            <a:r>
              <a:rPr lang="es-ES" sz="2800" b="1" spc="-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sincrónico.</a:t>
            </a:r>
            <a:r>
              <a:rPr lang="es-ES" sz="2800" b="1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Formas</a:t>
            </a:r>
            <a:r>
              <a:rPr lang="es-ES" sz="2800" b="1"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spc="-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Conexión</a:t>
            </a:r>
            <a:r>
              <a:rPr lang="es-ES" sz="2800" b="1"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Operación</a:t>
            </a:r>
            <a:endParaRPr lang="es-ES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95985" lvl="2" indent="-530860" algn="just">
              <a:spcBef>
                <a:spcPts val="495"/>
              </a:spcBef>
              <a:buAutoNum type="arabicPeriod"/>
              <a:tabLst>
                <a:tab pos="896619" algn="l"/>
              </a:tabLst>
            </a:pP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Diagrama</a:t>
            </a:r>
            <a:r>
              <a:rPr lang="es-ES" sz="2800" b="1" i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Corrientes</a:t>
            </a:r>
            <a:r>
              <a:rPr lang="es-ES"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i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</a:t>
            </a:r>
            <a:r>
              <a:rPr lang="es-ES" sz="2800" b="1" i="1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Sincrónica</a:t>
            </a:r>
            <a:endParaRPr lang="es-ES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41959" lvl="1" indent="-424180" algn="just">
              <a:spcBef>
                <a:spcPts val="555"/>
              </a:spcBef>
              <a:buAutoNum type="arabicPeriod" startAt="9"/>
              <a:tabLst>
                <a:tab pos="442595" algn="l"/>
              </a:tabLst>
            </a:pPr>
            <a:endParaRPr lang="es-ES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992505" lvl="2" indent="-514350" algn="just">
              <a:spcBef>
                <a:spcPts val="530"/>
              </a:spcBef>
              <a:buAutoNum type="arabicPeriod"/>
              <a:tabLst>
                <a:tab pos="992505" algn="l"/>
                <a:tab pos="993140" algn="l"/>
              </a:tabLst>
            </a:pPr>
            <a:endParaRPr sz="1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863988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467124" y="1212751"/>
            <a:ext cx="8733232" cy="8873583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9525" algn="just">
              <a:spcBef>
                <a:spcPts val="195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Si,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muestra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sz="2800" b="1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sz="2800" spc="2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cierra</a:t>
            </a:r>
            <a:r>
              <a:rPr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alambre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encuentra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colocado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campo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uniforme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hace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circular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corriente,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aparecerá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sobre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él,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fuerza.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/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fuerza es básica para la operación de motores eléctricos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denomina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</a:t>
            </a:r>
            <a:r>
              <a:rPr sz="2800" b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fuerza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motora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fuerza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motriz”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13335" algn="just">
              <a:spcBef>
                <a:spcPts val="894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 bien el campo no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uniforme en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bornes, por efecto de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distorsión, si la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sección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transversal del polo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grande en comparación con el espaciamiento del entrehierro,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efectos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deformación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son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despreciables.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11430" algn="just">
              <a:spcBef>
                <a:spcPts val="40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Tal como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ve en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figura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b,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corriente hacia adentro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alambre produce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 campo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magnético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sentido horario, reforzando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 manera el campo del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imán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sobre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el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alambre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debilitándolo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debajo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aprecia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Figura1c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>
              <a:spcBef>
                <a:spcPts val="919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Suponiendo que las 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líneas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campo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son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 bandas elásticas que se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estiran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concluirse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fuerza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sobre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alambre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hacia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abajo.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218612" y="9322406"/>
            <a:ext cx="9372598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800" b="1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1: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Interacción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Corriente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</a:t>
            </a:r>
            <a:r>
              <a:rPr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b="1" i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Campo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Magnético.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Fuerza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9962356" y="1003301"/>
            <a:ext cx="8610600" cy="8319106"/>
            <a:chOff x="1993519" y="5436488"/>
            <a:chExt cx="3933190" cy="3942079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93519" y="5436488"/>
              <a:ext cx="3933189" cy="3942079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505200" y="6301358"/>
              <a:ext cx="337820" cy="271780"/>
            </a:xfrm>
            <a:custGeom>
              <a:avLst/>
              <a:gdLst/>
              <a:ahLst/>
              <a:cxnLst/>
              <a:rect l="l" t="t" r="r" b="b"/>
              <a:pathLst>
                <a:path w="337820" h="271779">
                  <a:moveTo>
                    <a:pt x="63516" y="42612"/>
                  </a:moveTo>
                  <a:lnTo>
                    <a:pt x="55555" y="52547"/>
                  </a:lnTo>
                  <a:lnTo>
                    <a:pt x="329438" y="271652"/>
                  </a:lnTo>
                  <a:lnTo>
                    <a:pt x="337312" y="261747"/>
                  </a:lnTo>
                  <a:lnTo>
                    <a:pt x="63516" y="42612"/>
                  </a:lnTo>
                  <a:close/>
                </a:path>
                <a:path w="337820" h="271779">
                  <a:moveTo>
                    <a:pt x="0" y="0"/>
                  </a:moveTo>
                  <a:lnTo>
                    <a:pt x="35687" y="77342"/>
                  </a:lnTo>
                  <a:lnTo>
                    <a:pt x="55555" y="52547"/>
                  </a:lnTo>
                  <a:lnTo>
                    <a:pt x="45592" y="44576"/>
                  </a:lnTo>
                  <a:lnTo>
                    <a:pt x="53594" y="34671"/>
                  </a:lnTo>
                  <a:lnTo>
                    <a:pt x="69879" y="34671"/>
                  </a:lnTo>
                  <a:lnTo>
                    <a:pt x="83312" y="17907"/>
                  </a:lnTo>
                  <a:lnTo>
                    <a:pt x="0" y="0"/>
                  </a:lnTo>
                  <a:close/>
                </a:path>
                <a:path w="337820" h="271779">
                  <a:moveTo>
                    <a:pt x="53594" y="34671"/>
                  </a:moveTo>
                  <a:lnTo>
                    <a:pt x="45592" y="44576"/>
                  </a:lnTo>
                  <a:lnTo>
                    <a:pt x="55555" y="52547"/>
                  </a:lnTo>
                  <a:lnTo>
                    <a:pt x="63516" y="42612"/>
                  </a:lnTo>
                  <a:lnTo>
                    <a:pt x="53594" y="34671"/>
                  </a:lnTo>
                  <a:close/>
                </a:path>
                <a:path w="337820" h="271779">
                  <a:moveTo>
                    <a:pt x="69879" y="34671"/>
                  </a:moveTo>
                  <a:lnTo>
                    <a:pt x="53594" y="34671"/>
                  </a:lnTo>
                  <a:lnTo>
                    <a:pt x="63516" y="42612"/>
                  </a:lnTo>
                  <a:lnTo>
                    <a:pt x="69879" y="34671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590925" y="6491858"/>
              <a:ext cx="76200" cy="276225"/>
            </a:xfrm>
            <a:custGeom>
              <a:avLst/>
              <a:gdLst/>
              <a:ahLst/>
              <a:cxnLst/>
              <a:rect l="l" t="t" r="r" b="b"/>
              <a:pathLst>
                <a:path w="76200" h="276225">
                  <a:moveTo>
                    <a:pt x="28575" y="200025"/>
                  </a:moveTo>
                  <a:lnTo>
                    <a:pt x="0" y="200025"/>
                  </a:lnTo>
                  <a:lnTo>
                    <a:pt x="38100" y="276225"/>
                  </a:lnTo>
                  <a:lnTo>
                    <a:pt x="69850" y="212725"/>
                  </a:lnTo>
                  <a:lnTo>
                    <a:pt x="28575" y="212725"/>
                  </a:lnTo>
                  <a:lnTo>
                    <a:pt x="28575" y="200025"/>
                  </a:lnTo>
                  <a:close/>
                </a:path>
                <a:path w="76200" h="276225">
                  <a:moveTo>
                    <a:pt x="47625" y="0"/>
                  </a:moveTo>
                  <a:lnTo>
                    <a:pt x="28575" y="0"/>
                  </a:lnTo>
                  <a:lnTo>
                    <a:pt x="28575" y="212725"/>
                  </a:lnTo>
                  <a:lnTo>
                    <a:pt x="47625" y="212725"/>
                  </a:lnTo>
                  <a:lnTo>
                    <a:pt x="47625" y="0"/>
                  </a:lnTo>
                  <a:close/>
                </a:path>
                <a:path w="76200" h="276225">
                  <a:moveTo>
                    <a:pt x="76200" y="200025"/>
                  </a:moveTo>
                  <a:lnTo>
                    <a:pt x="47625" y="200025"/>
                  </a:lnTo>
                  <a:lnTo>
                    <a:pt x="47625" y="212725"/>
                  </a:lnTo>
                  <a:lnTo>
                    <a:pt x="69850" y="212725"/>
                  </a:lnTo>
                  <a:lnTo>
                    <a:pt x="76200" y="200025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257044" y="6241795"/>
              <a:ext cx="1781810" cy="2533650"/>
            </a:xfrm>
            <a:custGeom>
              <a:avLst/>
              <a:gdLst/>
              <a:ahLst/>
              <a:cxnLst/>
              <a:rect l="l" t="t" r="r" b="b"/>
              <a:pathLst>
                <a:path w="1781810" h="2533650">
                  <a:moveTo>
                    <a:pt x="812939" y="2505329"/>
                  </a:moveTo>
                  <a:lnTo>
                    <a:pt x="765302" y="2505329"/>
                  </a:lnTo>
                  <a:lnTo>
                    <a:pt x="752563" y="2505329"/>
                  </a:lnTo>
                  <a:lnTo>
                    <a:pt x="751586" y="2533396"/>
                  </a:lnTo>
                  <a:lnTo>
                    <a:pt x="812939" y="2505329"/>
                  </a:lnTo>
                  <a:close/>
                </a:path>
                <a:path w="1781810" h="2533650">
                  <a:moveTo>
                    <a:pt x="829056" y="2497963"/>
                  </a:moveTo>
                  <a:lnTo>
                    <a:pt x="754253" y="2457196"/>
                  </a:lnTo>
                  <a:lnTo>
                    <a:pt x="753249" y="2485847"/>
                  </a:lnTo>
                  <a:lnTo>
                    <a:pt x="762" y="2459863"/>
                  </a:lnTo>
                  <a:lnTo>
                    <a:pt x="0" y="2478913"/>
                  </a:lnTo>
                  <a:lnTo>
                    <a:pt x="752576" y="2504897"/>
                  </a:lnTo>
                  <a:lnTo>
                    <a:pt x="765314" y="2504897"/>
                  </a:lnTo>
                  <a:lnTo>
                    <a:pt x="813904" y="2504897"/>
                  </a:lnTo>
                  <a:lnTo>
                    <a:pt x="829056" y="2497963"/>
                  </a:lnTo>
                  <a:close/>
                </a:path>
                <a:path w="1781810" h="2533650">
                  <a:moveTo>
                    <a:pt x="1781556" y="2413"/>
                  </a:moveTo>
                  <a:lnTo>
                    <a:pt x="1696339" y="0"/>
                  </a:lnTo>
                  <a:lnTo>
                    <a:pt x="1708391" y="25946"/>
                  </a:lnTo>
                  <a:lnTo>
                    <a:pt x="1244092" y="241427"/>
                  </a:lnTo>
                  <a:lnTo>
                    <a:pt x="1252220" y="258699"/>
                  </a:lnTo>
                  <a:lnTo>
                    <a:pt x="1716417" y="43205"/>
                  </a:lnTo>
                  <a:lnTo>
                    <a:pt x="1728470" y="69088"/>
                  </a:lnTo>
                  <a:lnTo>
                    <a:pt x="1767090" y="20574"/>
                  </a:lnTo>
                  <a:lnTo>
                    <a:pt x="1781556" y="2413"/>
                  </a:lnTo>
                  <a:close/>
                </a:path>
              </a:pathLst>
            </a:custGeom>
            <a:solidFill>
              <a:srgbClr val="538D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994910" y="8739250"/>
              <a:ext cx="76200" cy="381635"/>
            </a:xfrm>
            <a:custGeom>
              <a:avLst/>
              <a:gdLst/>
              <a:ahLst/>
              <a:cxnLst/>
              <a:rect l="l" t="t" r="r" b="b"/>
              <a:pathLst>
                <a:path w="76200" h="381634">
                  <a:moveTo>
                    <a:pt x="0" y="303529"/>
                  </a:moveTo>
                  <a:lnTo>
                    <a:pt x="34289" y="381507"/>
                  </a:lnTo>
                  <a:lnTo>
                    <a:pt x="69884" y="318515"/>
                  </a:lnTo>
                  <a:lnTo>
                    <a:pt x="46989" y="318515"/>
                  </a:lnTo>
                  <a:lnTo>
                    <a:pt x="27939" y="317626"/>
                  </a:lnTo>
                  <a:lnTo>
                    <a:pt x="28573" y="304958"/>
                  </a:lnTo>
                  <a:lnTo>
                    <a:pt x="0" y="303529"/>
                  </a:lnTo>
                  <a:close/>
                </a:path>
                <a:path w="76200" h="381634">
                  <a:moveTo>
                    <a:pt x="28573" y="304958"/>
                  </a:moveTo>
                  <a:lnTo>
                    <a:pt x="27939" y="317626"/>
                  </a:lnTo>
                  <a:lnTo>
                    <a:pt x="46989" y="318515"/>
                  </a:lnTo>
                  <a:lnTo>
                    <a:pt x="47620" y="305911"/>
                  </a:lnTo>
                  <a:lnTo>
                    <a:pt x="28573" y="304958"/>
                  </a:lnTo>
                  <a:close/>
                </a:path>
                <a:path w="76200" h="381634">
                  <a:moveTo>
                    <a:pt x="47620" y="305911"/>
                  </a:moveTo>
                  <a:lnTo>
                    <a:pt x="46989" y="318515"/>
                  </a:lnTo>
                  <a:lnTo>
                    <a:pt x="69884" y="318515"/>
                  </a:lnTo>
                  <a:lnTo>
                    <a:pt x="76200" y="307339"/>
                  </a:lnTo>
                  <a:lnTo>
                    <a:pt x="47620" y="305911"/>
                  </a:lnTo>
                  <a:close/>
                </a:path>
                <a:path w="76200" h="381634">
                  <a:moveTo>
                    <a:pt x="43814" y="0"/>
                  </a:moveTo>
                  <a:lnTo>
                    <a:pt x="28573" y="304958"/>
                  </a:lnTo>
                  <a:lnTo>
                    <a:pt x="47620" y="305911"/>
                  </a:lnTo>
                  <a:lnTo>
                    <a:pt x="62864" y="1015"/>
                  </a:lnTo>
                  <a:lnTo>
                    <a:pt x="43814" y="0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Rectángulo 17"/>
          <p:cNvSpPr/>
          <p:nvPr/>
        </p:nvSpPr>
        <p:spPr>
          <a:xfrm>
            <a:off x="10636" y="546100"/>
            <a:ext cx="944200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75920">
              <a:spcBef>
                <a:spcPts val="25"/>
              </a:spcBef>
              <a:tabLst>
                <a:tab pos="833119" algn="l"/>
              </a:tabLst>
            </a:pPr>
            <a:r>
              <a:rPr lang="es-ES" sz="36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Fundamento</a:t>
            </a:r>
            <a:r>
              <a:rPr lang="es-ES" sz="36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36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Máquinas</a:t>
            </a:r>
            <a:r>
              <a:rPr lang="es-E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Eléctricas</a:t>
            </a:r>
            <a:endParaRPr lang="es-ES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8394" y="241300"/>
            <a:ext cx="18028362" cy="886781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 algn="just">
              <a:spcBef>
                <a:spcPts val="195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fuerza</a:t>
            </a:r>
            <a:r>
              <a:rPr sz="2800" spc="1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“F”</a:t>
            </a:r>
            <a:r>
              <a:rPr sz="2800" b="1" spc="1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sobre</a:t>
            </a:r>
            <a:r>
              <a:rPr sz="2800" spc="1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1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alambre</a:t>
            </a:r>
            <a:r>
              <a:rPr sz="2800" spc="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spc="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cual</a:t>
            </a:r>
            <a:r>
              <a:rPr sz="2800" spc="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circula</a:t>
            </a:r>
            <a:r>
              <a:rPr sz="2800" spc="1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1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r>
              <a:rPr sz="2800" spc="1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1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encuentra</a:t>
            </a:r>
            <a:r>
              <a:rPr sz="2800" spc="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presencia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campo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magnético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dada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68395" y="1852929"/>
            <a:ext cx="9029066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expresión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anterior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despeja</a:t>
            </a: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“B</a:t>
            </a:r>
            <a:r>
              <a:rPr sz="1200" b="1" dirty="0">
                <a:solidFill>
                  <a:srgbClr val="001F5F"/>
                </a:solidFill>
                <a:latin typeface="Arial"/>
                <a:cs typeface="Arial"/>
              </a:rPr>
              <a:t>”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68394" y="2893821"/>
            <a:ext cx="18028361" cy="13054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Donde: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1645" algn="just"/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longitud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alambre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campo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magnético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[m]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1645" algn="just"/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alambre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[A]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21607" y="4246453"/>
            <a:ext cx="9095583" cy="6236964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 algn="just">
              <a:spcBef>
                <a:spcPts val="195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Observando la </a:t>
            </a:r>
            <a:r>
              <a:rPr sz="2800" b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ve, que cuando se cierra el interruptor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fluye corriente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espira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existe una fuerza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(en este caso hacia abajo)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actúa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sobre el alambre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el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campo magnético originado entre polos.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 la interacción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básica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 el campo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operación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motores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eléctricos.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1109980" algn="just">
              <a:spcBef>
                <a:spcPts val="275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Nótese que la aguja de la brújula indica la dirección del campo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magnético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figuras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“I”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“B”</a:t>
            </a:r>
            <a:r>
              <a:rPr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“F”</a:t>
            </a:r>
            <a:r>
              <a:rPr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son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mutuamente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perpendiculares.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>
              <a:spcBef>
                <a:spcPts val="1105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Cuando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“I”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es perpendicular a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“B”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fuerza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“F”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resultante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función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un </a:t>
            </a:r>
            <a:r>
              <a:rPr sz="2800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ángulo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denominado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ϕ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ángulo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formado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líneas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campo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magnético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412830" y="1108698"/>
            <a:ext cx="2410460" cy="568084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828755" y="1992628"/>
            <a:ext cx="3487421" cy="729361"/>
          </a:xfrm>
          <a:prstGeom prst="rect">
            <a:avLst/>
          </a:prstGeom>
        </p:spPr>
      </p:pic>
      <p:grpSp>
        <p:nvGrpSpPr>
          <p:cNvPr id="15" name="object 15"/>
          <p:cNvGrpSpPr/>
          <p:nvPr/>
        </p:nvGrpSpPr>
        <p:grpSpPr>
          <a:xfrm>
            <a:off x="10343356" y="4487729"/>
            <a:ext cx="8153399" cy="5009429"/>
            <a:chOff x="2322195" y="6733158"/>
            <a:chExt cx="3267075" cy="1981200"/>
          </a:xfrm>
        </p:grpSpPr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22195" y="6733158"/>
              <a:ext cx="3267075" cy="198120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566922" y="7700263"/>
              <a:ext cx="176402" cy="112902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2685923" y="7575549"/>
              <a:ext cx="2410460" cy="76200"/>
            </a:xfrm>
            <a:custGeom>
              <a:avLst/>
              <a:gdLst/>
              <a:ahLst/>
              <a:cxnLst/>
              <a:rect l="l" t="t" r="r" b="b"/>
              <a:pathLst>
                <a:path w="2410460" h="76200">
                  <a:moveTo>
                    <a:pt x="2334260" y="0"/>
                  </a:moveTo>
                  <a:lnTo>
                    <a:pt x="2333879" y="28551"/>
                  </a:lnTo>
                  <a:lnTo>
                    <a:pt x="2346579" y="28701"/>
                  </a:lnTo>
                  <a:lnTo>
                    <a:pt x="2346325" y="47751"/>
                  </a:lnTo>
                  <a:lnTo>
                    <a:pt x="2333623" y="47751"/>
                  </a:lnTo>
                  <a:lnTo>
                    <a:pt x="2333243" y="76199"/>
                  </a:lnTo>
                  <a:lnTo>
                    <a:pt x="2391887" y="47751"/>
                  </a:lnTo>
                  <a:lnTo>
                    <a:pt x="2346325" y="47751"/>
                  </a:lnTo>
                  <a:lnTo>
                    <a:pt x="2333625" y="47601"/>
                  </a:lnTo>
                  <a:lnTo>
                    <a:pt x="2392197" y="47601"/>
                  </a:lnTo>
                  <a:lnTo>
                    <a:pt x="2409952" y="38988"/>
                  </a:lnTo>
                  <a:lnTo>
                    <a:pt x="2334260" y="0"/>
                  </a:lnTo>
                  <a:close/>
                </a:path>
                <a:path w="2410460" h="76200">
                  <a:moveTo>
                    <a:pt x="2333879" y="28551"/>
                  </a:moveTo>
                  <a:lnTo>
                    <a:pt x="2333625" y="47601"/>
                  </a:lnTo>
                  <a:lnTo>
                    <a:pt x="2346325" y="47751"/>
                  </a:lnTo>
                  <a:lnTo>
                    <a:pt x="2346579" y="28701"/>
                  </a:lnTo>
                  <a:lnTo>
                    <a:pt x="2333879" y="28551"/>
                  </a:lnTo>
                  <a:close/>
                </a:path>
                <a:path w="2410460" h="76200">
                  <a:moveTo>
                    <a:pt x="253" y="888"/>
                  </a:moveTo>
                  <a:lnTo>
                    <a:pt x="0" y="19938"/>
                  </a:lnTo>
                  <a:lnTo>
                    <a:pt x="2333625" y="47601"/>
                  </a:lnTo>
                  <a:lnTo>
                    <a:pt x="2333879" y="28551"/>
                  </a:lnTo>
                  <a:lnTo>
                    <a:pt x="253" y="888"/>
                  </a:lnTo>
                  <a:close/>
                </a:path>
              </a:pathLst>
            </a:custGeom>
            <a:solidFill>
              <a:srgbClr val="365F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10"/>
          <p:cNvSpPr txBox="1"/>
          <p:nvPr/>
        </p:nvSpPr>
        <p:spPr>
          <a:xfrm>
            <a:off x="10823290" y="8960991"/>
            <a:ext cx="7282816" cy="1317668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913130" marR="5080" indent="-901065" algn="ctr">
              <a:spcBef>
                <a:spcPts val="195"/>
              </a:spcBef>
            </a:pPr>
            <a:r>
              <a:rPr sz="2800" b="1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2:</a:t>
            </a:r>
            <a:r>
              <a:rPr sz="2800" b="1" i="1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Elemento</a:t>
            </a:r>
            <a:r>
              <a:rPr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conductor</a:t>
            </a:r>
            <a:r>
              <a:rPr sz="2800" b="1" i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portador</a:t>
            </a:r>
            <a:r>
              <a:rPr sz="2800" b="1" i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b="1" i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r>
              <a:rPr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b="1" i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presencia</a:t>
            </a:r>
            <a:r>
              <a:rPr sz="2800" b="1" i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b="1" i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campo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magnético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9417190" y="2652545"/>
            <a:ext cx="9259346" cy="2160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1120" marR="65405" algn="just">
              <a:lnSpc>
                <a:spcPct val="95800"/>
              </a:lnSpc>
              <a:spcBef>
                <a:spcPts val="95"/>
              </a:spcBef>
            </a:pPr>
            <a:r>
              <a:rPr lang="es-ES" sz="2800" b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vector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“B”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define como fuerza </a:t>
            </a:r>
            <a:r>
              <a:rPr lang="es-ES"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momento de corriente y se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denomina densidad de flujo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magnético,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sus unidades son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Newton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sobre </a:t>
            </a:r>
            <a:r>
              <a:rPr lang="es-ES"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Ampere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 metro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[N/</a:t>
            </a:r>
            <a:r>
              <a:rPr lang="es-ES" sz="2800" b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A.m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],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 Weber</a:t>
            </a:r>
            <a:r>
              <a:rPr lang="es-ES" sz="2800" b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lang="es-ES"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metro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cuadrado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[Wb/m</a:t>
            </a:r>
            <a:r>
              <a:rPr lang="es-ES" sz="2800" b="1" spc="-7" baseline="3819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]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 bien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Tesla</a:t>
            </a:r>
            <a:r>
              <a:rPr lang="es-ES"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[T]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3556" y="694435"/>
            <a:ext cx="17983200" cy="886781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 algn="just">
              <a:spcBef>
                <a:spcPts val="195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general,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cualquier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elemento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infinitesimal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“dl”</a:t>
            </a:r>
            <a:r>
              <a:rPr sz="2800" b="1" spc="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portador</a:t>
            </a: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corriente,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sz="2800" b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2.2,</a:t>
            </a:r>
            <a:r>
              <a:rPr sz="2800" b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fuerza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viene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dada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1200" dirty="0">
                <a:latin typeface="Microsoft Sans Serif"/>
                <a:cs typeface="Microsoft Sans Serif"/>
              </a:rPr>
              <a:t>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13556" y="1806701"/>
            <a:ext cx="7439584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 lo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mismo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24879" y="1527221"/>
            <a:ext cx="5769814" cy="1693582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92053" y="1184824"/>
            <a:ext cx="2741295" cy="62187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80675" y="9918376"/>
            <a:ext cx="2660650" cy="346373"/>
          </a:xfrm>
          <a:prstGeom prst="rect">
            <a:avLst/>
          </a:prstGeom>
        </p:spPr>
      </p:pic>
      <p:grpSp>
        <p:nvGrpSpPr>
          <p:cNvPr id="27" name="object 15"/>
          <p:cNvGrpSpPr/>
          <p:nvPr/>
        </p:nvGrpSpPr>
        <p:grpSpPr>
          <a:xfrm>
            <a:off x="12172156" y="241300"/>
            <a:ext cx="7696200" cy="7118284"/>
            <a:chOff x="2312670" y="758189"/>
            <a:chExt cx="3286125" cy="2590800"/>
          </a:xfrm>
        </p:grpSpPr>
        <p:pic>
          <p:nvPicPr>
            <p:cNvPr id="28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12670" y="758189"/>
              <a:ext cx="3286125" cy="2590800"/>
            </a:xfrm>
            <a:prstGeom prst="rect">
              <a:avLst/>
            </a:prstGeom>
          </p:spPr>
        </p:pic>
        <p:sp>
          <p:nvSpPr>
            <p:cNvPr id="29" name="object 18"/>
            <p:cNvSpPr/>
            <p:nvPr/>
          </p:nvSpPr>
          <p:spPr>
            <a:xfrm>
              <a:off x="3648075" y="1138300"/>
              <a:ext cx="429259" cy="76200"/>
            </a:xfrm>
            <a:custGeom>
              <a:avLst/>
              <a:gdLst/>
              <a:ahLst/>
              <a:cxnLst/>
              <a:rect l="l" t="t" r="r" b="b"/>
              <a:pathLst>
                <a:path w="429260" h="76200">
                  <a:moveTo>
                    <a:pt x="77088" y="0"/>
                  </a:moveTo>
                  <a:lnTo>
                    <a:pt x="0" y="36449"/>
                  </a:lnTo>
                  <a:lnTo>
                    <a:pt x="75311" y="76200"/>
                  </a:lnTo>
                  <a:lnTo>
                    <a:pt x="75977" y="47654"/>
                  </a:lnTo>
                  <a:lnTo>
                    <a:pt x="63246" y="47371"/>
                  </a:lnTo>
                  <a:lnTo>
                    <a:pt x="63753" y="28321"/>
                  </a:lnTo>
                  <a:lnTo>
                    <a:pt x="76428" y="28321"/>
                  </a:lnTo>
                  <a:lnTo>
                    <a:pt x="77088" y="0"/>
                  </a:lnTo>
                  <a:close/>
                </a:path>
                <a:path w="429260" h="76200">
                  <a:moveTo>
                    <a:pt x="76421" y="28602"/>
                  </a:moveTo>
                  <a:lnTo>
                    <a:pt x="75977" y="47654"/>
                  </a:lnTo>
                  <a:lnTo>
                    <a:pt x="428371" y="55499"/>
                  </a:lnTo>
                  <a:lnTo>
                    <a:pt x="428878" y="36449"/>
                  </a:lnTo>
                  <a:lnTo>
                    <a:pt x="76421" y="28602"/>
                  </a:lnTo>
                  <a:close/>
                </a:path>
                <a:path w="429260" h="76200">
                  <a:moveTo>
                    <a:pt x="63753" y="28321"/>
                  </a:moveTo>
                  <a:lnTo>
                    <a:pt x="63246" y="47371"/>
                  </a:lnTo>
                  <a:lnTo>
                    <a:pt x="75977" y="47654"/>
                  </a:lnTo>
                  <a:lnTo>
                    <a:pt x="76421" y="28602"/>
                  </a:lnTo>
                  <a:lnTo>
                    <a:pt x="63753" y="28321"/>
                  </a:lnTo>
                  <a:close/>
                </a:path>
                <a:path w="429260" h="76200">
                  <a:moveTo>
                    <a:pt x="76428" y="28321"/>
                  </a:moveTo>
                  <a:lnTo>
                    <a:pt x="63753" y="28321"/>
                  </a:lnTo>
                  <a:lnTo>
                    <a:pt x="76421" y="28602"/>
                  </a:lnTo>
                  <a:lnTo>
                    <a:pt x="76428" y="28321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19"/>
            <p:cNvSpPr/>
            <p:nvPr/>
          </p:nvSpPr>
          <p:spPr>
            <a:xfrm>
              <a:off x="3352800" y="1359788"/>
              <a:ext cx="723900" cy="106680"/>
            </a:xfrm>
            <a:custGeom>
              <a:avLst/>
              <a:gdLst/>
              <a:ahLst/>
              <a:cxnLst/>
              <a:rect l="l" t="t" r="r" b="b"/>
              <a:pathLst>
                <a:path w="723900" h="106680">
                  <a:moveTo>
                    <a:pt x="649859" y="30099"/>
                  </a:moveTo>
                  <a:lnTo>
                    <a:pt x="648334" y="58631"/>
                  </a:lnTo>
                  <a:lnTo>
                    <a:pt x="661035" y="59309"/>
                  </a:lnTo>
                  <a:lnTo>
                    <a:pt x="660019" y="78359"/>
                  </a:lnTo>
                  <a:lnTo>
                    <a:pt x="647280" y="78359"/>
                  </a:lnTo>
                  <a:lnTo>
                    <a:pt x="645795" y="106172"/>
                  </a:lnTo>
                  <a:lnTo>
                    <a:pt x="709619" y="78359"/>
                  </a:lnTo>
                  <a:lnTo>
                    <a:pt x="660019" y="78359"/>
                  </a:lnTo>
                  <a:lnTo>
                    <a:pt x="647317" y="77680"/>
                  </a:lnTo>
                  <a:lnTo>
                    <a:pt x="711176" y="77680"/>
                  </a:lnTo>
                  <a:lnTo>
                    <a:pt x="723900" y="72136"/>
                  </a:lnTo>
                  <a:lnTo>
                    <a:pt x="649859" y="30099"/>
                  </a:lnTo>
                  <a:close/>
                </a:path>
                <a:path w="723900" h="106680">
                  <a:moveTo>
                    <a:pt x="648334" y="58631"/>
                  </a:moveTo>
                  <a:lnTo>
                    <a:pt x="647317" y="77680"/>
                  </a:lnTo>
                  <a:lnTo>
                    <a:pt x="660019" y="78359"/>
                  </a:lnTo>
                  <a:lnTo>
                    <a:pt x="661035" y="59309"/>
                  </a:lnTo>
                  <a:lnTo>
                    <a:pt x="648334" y="58631"/>
                  </a:lnTo>
                  <a:close/>
                </a:path>
                <a:path w="723900" h="106680">
                  <a:moveTo>
                    <a:pt x="584835" y="55245"/>
                  </a:moveTo>
                  <a:lnTo>
                    <a:pt x="583946" y="74295"/>
                  </a:lnTo>
                  <a:lnTo>
                    <a:pt x="647317" y="77680"/>
                  </a:lnTo>
                  <a:lnTo>
                    <a:pt x="648334" y="58631"/>
                  </a:lnTo>
                  <a:lnTo>
                    <a:pt x="584835" y="55245"/>
                  </a:lnTo>
                  <a:close/>
                </a:path>
                <a:path w="723900" h="106680">
                  <a:moveTo>
                    <a:pt x="451738" y="48260"/>
                  </a:moveTo>
                  <a:lnTo>
                    <a:pt x="450723" y="67310"/>
                  </a:lnTo>
                  <a:lnTo>
                    <a:pt x="526796" y="71247"/>
                  </a:lnTo>
                  <a:lnTo>
                    <a:pt x="527812" y="52324"/>
                  </a:lnTo>
                  <a:lnTo>
                    <a:pt x="451738" y="48260"/>
                  </a:lnTo>
                  <a:close/>
                </a:path>
                <a:path w="723900" h="106680">
                  <a:moveTo>
                    <a:pt x="318515" y="41275"/>
                  </a:moveTo>
                  <a:lnTo>
                    <a:pt x="317500" y="60325"/>
                  </a:lnTo>
                  <a:lnTo>
                    <a:pt x="393700" y="64262"/>
                  </a:lnTo>
                  <a:lnTo>
                    <a:pt x="394715" y="45212"/>
                  </a:lnTo>
                  <a:lnTo>
                    <a:pt x="318515" y="41275"/>
                  </a:lnTo>
                  <a:close/>
                </a:path>
                <a:path w="723900" h="106680">
                  <a:moveTo>
                    <a:pt x="185420" y="34290"/>
                  </a:moveTo>
                  <a:lnTo>
                    <a:pt x="184403" y="53340"/>
                  </a:lnTo>
                  <a:lnTo>
                    <a:pt x="260476" y="57276"/>
                  </a:lnTo>
                  <a:lnTo>
                    <a:pt x="261492" y="38226"/>
                  </a:lnTo>
                  <a:lnTo>
                    <a:pt x="185420" y="34290"/>
                  </a:lnTo>
                  <a:close/>
                </a:path>
                <a:path w="723900" h="106680">
                  <a:moveTo>
                    <a:pt x="78104" y="0"/>
                  </a:moveTo>
                  <a:lnTo>
                    <a:pt x="0" y="34036"/>
                  </a:lnTo>
                  <a:lnTo>
                    <a:pt x="74040" y="76073"/>
                  </a:lnTo>
                  <a:lnTo>
                    <a:pt x="75565" y="47538"/>
                  </a:lnTo>
                  <a:lnTo>
                    <a:pt x="62864" y="46863"/>
                  </a:lnTo>
                  <a:lnTo>
                    <a:pt x="63880" y="27813"/>
                  </a:lnTo>
                  <a:lnTo>
                    <a:pt x="76619" y="27813"/>
                  </a:lnTo>
                  <a:lnTo>
                    <a:pt x="78104" y="0"/>
                  </a:lnTo>
                  <a:close/>
                </a:path>
                <a:path w="723900" h="106680">
                  <a:moveTo>
                    <a:pt x="76583" y="28489"/>
                  </a:moveTo>
                  <a:lnTo>
                    <a:pt x="75565" y="47538"/>
                  </a:lnTo>
                  <a:lnTo>
                    <a:pt x="127380" y="50292"/>
                  </a:lnTo>
                  <a:lnTo>
                    <a:pt x="128270" y="31242"/>
                  </a:lnTo>
                  <a:lnTo>
                    <a:pt x="76583" y="28489"/>
                  </a:lnTo>
                  <a:close/>
                </a:path>
                <a:path w="723900" h="106680">
                  <a:moveTo>
                    <a:pt x="63880" y="27813"/>
                  </a:moveTo>
                  <a:lnTo>
                    <a:pt x="62864" y="46863"/>
                  </a:lnTo>
                  <a:lnTo>
                    <a:pt x="75565" y="47538"/>
                  </a:lnTo>
                  <a:lnTo>
                    <a:pt x="76583" y="28489"/>
                  </a:lnTo>
                  <a:lnTo>
                    <a:pt x="63880" y="27813"/>
                  </a:lnTo>
                  <a:close/>
                </a:path>
                <a:path w="723900" h="106680">
                  <a:moveTo>
                    <a:pt x="76619" y="27813"/>
                  </a:moveTo>
                  <a:lnTo>
                    <a:pt x="63880" y="27813"/>
                  </a:lnTo>
                  <a:lnTo>
                    <a:pt x="76583" y="28489"/>
                  </a:lnTo>
                  <a:lnTo>
                    <a:pt x="76619" y="27813"/>
                  </a:lnTo>
                  <a:close/>
                </a:path>
              </a:pathLst>
            </a:custGeom>
            <a:solidFill>
              <a:srgbClr val="538D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Rectángulo 30"/>
          <p:cNvSpPr/>
          <p:nvPr/>
        </p:nvSpPr>
        <p:spPr>
          <a:xfrm>
            <a:off x="13043375" y="8166105"/>
            <a:ext cx="5562599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22960" marR="5080" indent="-810895" algn="ctr">
              <a:spcBef>
                <a:spcPts val="185"/>
              </a:spcBef>
            </a:pPr>
            <a:r>
              <a:rPr lang="es-ES" sz="26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lang="es-ES" sz="2600" b="1" i="1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6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3:</a:t>
            </a:r>
            <a:r>
              <a:rPr lang="es-ES" sz="2600" b="1" i="1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6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Circuito</a:t>
            </a:r>
            <a:r>
              <a:rPr lang="es-ES" sz="2600" b="1" i="1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6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Eléctrico</a:t>
            </a:r>
            <a:r>
              <a:rPr lang="es-ES" sz="2600" b="1" i="1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6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Básico</a:t>
            </a:r>
            <a:r>
              <a:rPr lang="es-ES" sz="2600" b="1" i="1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6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lang="es-ES" sz="2600" b="1" i="1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6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600" b="1" i="1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6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Transformación</a:t>
            </a:r>
            <a:r>
              <a:rPr lang="es-ES" sz="2600" b="1" i="1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6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600" b="1" i="1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6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Energía</a:t>
            </a:r>
            <a:r>
              <a:rPr lang="es-ES" sz="2600" b="1" i="1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6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Mecánica</a:t>
            </a:r>
            <a:r>
              <a:rPr lang="es-ES" sz="2600" b="1" i="1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6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Eléctrica</a:t>
            </a:r>
            <a:endParaRPr lang="es-ES" sz="2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2" name="Rectángulo 31"/>
          <p:cNvSpPr/>
          <p:nvPr/>
        </p:nvSpPr>
        <p:spPr>
          <a:xfrm>
            <a:off x="317975" y="469900"/>
            <a:ext cx="12725400" cy="10282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25"/>
              </a:spcBef>
              <a:tabLst>
                <a:tab pos="897255" algn="l"/>
              </a:tabLst>
            </a:pPr>
            <a:r>
              <a:rPr lang="es-ES" sz="36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Transformación Mutua</a:t>
            </a:r>
            <a:r>
              <a:rPr lang="es-ES" sz="36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36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36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Energía</a:t>
            </a:r>
            <a:r>
              <a:rPr lang="es-ES" sz="3600" b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Mecánica</a:t>
            </a:r>
            <a:r>
              <a:rPr lang="es-ES" sz="36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3600" b="1" spc="-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Eléctrica.</a:t>
            </a:r>
          </a:p>
          <a:p>
            <a:pPr marL="12700" marR="5080" algn="just">
              <a:spcBef>
                <a:spcPts val="195"/>
              </a:spcBef>
            </a:pPr>
            <a:r>
              <a:rPr lang="es-ES" sz="2800" spc="-5" dirty="0">
                <a:latin typeface="Microsoft Sans Serif"/>
                <a:cs typeface="Microsoft Sans Serif"/>
              </a:rPr>
              <a:t>La</a:t>
            </a:r>
            <a:r>
              <a:rPr lang="es-ES" sz="2800" spc="60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acción</a:t>
            </a:r>
            <a:r>
              <a:rPr lang="es-ES" sz="2800" spc="65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electromecánica</a:t>
            </a:r>
            <a:r>
              <a:rPr lang="es-ES" sz="2800" spc="60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del</a:t>
            </a:r>
            <a:r>
              <a:rPr lang="es-ES" sz="2800" spc="65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campo</a:t>
            </a:r>
            <a:r>
              <a:rPr lang="es-ES" sz="2800" spc="65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magnético</a:t>
            </a:r>
            <a:r>
              <a:rPr lang="es-ES" sz="2800" spc="75" dirty="0">
                <a:latin typeface="Microsoft Sans Serif"/>
                <a:cs typeface="Microsoft Sans Serif"/>
              </a:rPr>
              <a:t> </a:t>
            </a:r>
            <a:r>
              <a:rPr lang="es-ES" sz="2800" dirty="0">
                <a:latin typeface="Microsoft Sans Serif"/>
                <a:cs typeface="Microsoft Sans Serif"/>
              </a:rPr>
              <a:t>y</a:t>
            </a:r>
            <a:r>
              <a:rPr lang="es-ES" sz="2800" spc="40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la</a:t>
            </a:r>
            <a:r>
              <a:rPr lang="es-ES" sz="2800" spc="60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inducción</a:t>
            </a:r>
            <a:r>
              <a:rPr lang="es-ES" sz="2800" spc="65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electromagnética</a:t>
            </a:r>
            <a:r>
              <a:rPr lang="es-ES" sz="2800" spc="60" dirty="0">
                <a:latin typeface="Microsoft Sans Serif"/>
                <a:cs typeface="Microsoft Sans Serif"/>
              </a:rPr>
              <a:t> </a:t>
            </a:r>
            <a:r>
              <a:rPr lang="es-ES" sz="2800" spc="-10" dirty="0">
                <a:latin typeface="Microsoft Sans Serif"/>
                <a:cs typeface="Microsoft Sans Serif"/>
              </a:rPr>
              <a:t>es </a:t>
            </a:r>
            <a:r>
              <a:rPr lang="es-ES" sz="2800" spc="-5" dirty="0">
                <a:latin typeface="Microsoft Sans Serif"/>
                <a:cs typeface="Microsoft Sans Serif"/>
              </a:rPr>
              <a:t>empleada</a:t>
            </a:r>
            <a:r>
              <a:rPr lang="es-ES" sz="2800" spc="15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para</a:t>
            </a:r>
            <a:r>
              <a:rPr lang="es-ES" sz="2800" spc="10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transformar</a:t>
            </a:r>
            <a:r>
              <a:rPr lang="es-ES" sz="2800" spc="15" dirty="0">
                <a:latin typeface="Microsoft Sans Serif"/>
                <a:cs typeface="Microsoft Sans Serif"/>
              </a:rPr>
              <a:t> </a:t>
            </a:r>
            <a:r>
              <a:rPr lang="es-ES" sz="2800" spc="-10" dirty="0">
                <a:latin typeface="Microsoft Sans Serif"/>
                <a:cs typeface="Microsoft Sans Serif"/>
              </a:rPr>
              <a:t>la</a:t>
            </a:r>
            <a:r>
              <a:rPr lang="es-ES" sz="2800" spc="15" dirty="0">
                <a:latin typeface="Microsoft Sans Serif"/>
                <a:cs typeface="Microsoft Sans Serif"/>
              </a:rPr>
              <a:t> </a:t>
            </a:r>
            <a:r>
              <a:rPr lang="es-ES" sz="2800" dirty="0">
                <a:latin typeface="Microsoft Sans Serif"/>
                <a:cs typeface="Microsoft Sans Serif"/>
              </a:rPr>
              <a:t>energía</a:t>
            </a:r>
            <a:r>
              <a:rPr lang="es-ES" sz="2800" spc="15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mecánica</a:t>
            </a:r>
            <a:r>
              <a:rPr lang="es-ES" sz="2800" spc="20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en</a:t>
            </a:r>
            <a:r>
              <a:rPr lang="es-ES" sz="2800" spc="5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eléctrica</a:t>
            </a:r>
            <a:r>
              <a:rPr lang="es-ES" sz="2800" spc="15" dirty="0">
                <a:latin typeface="Microsoft Sans Serif"/>
                <a:cs typeface="Microsoft Sans Serif"/>
              </a:rPr>
              <a:t> </a:t>
            </a:r>
            <a:r>
              <a:rPr lang="es-ES" sz="2800" dirty="0">
                <a:latin typeface="Microsoft Sans Serif"/>
                <a:cs typeface="Microsoft Sans Serif"/>
              </a:rPr>
              <a:t>y</a:t>
            </a:r>
            <a:r>
              <a:rPr lang="es-ES" sz="2800" spc="10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viceversa.</a:t>
            </a:r>
            <a:endParaRPr lang="es-ES" sz="2800" dirty="0">
              <a:latin typeface="Microsoft Sans Serif"/>
              <a:cs typeface="Microsoft Sans Serif"/>
            </a:endParaRPr>
          </a:p>
          <a:p>
            <a:pPr marL="12700" marR="5715" algn="just"/>
            <a:r>
              <a:rPr lang="es-ES" sz="2800" spc="-5" dirty="0">
                <a:latin typeface="Microsoft Sans Serif"/>
                <a:cs typeface="Microsoft Sans Serif"/>
              </a:rPr>
              <a:t>Los</a:t>
            </a:r>
            <a:r>
              <a:rPr lang="es-ES" sz="2800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dispositivos</a:t>
            </a:r>
            <a:r>
              <a:rPr lang="es-ES" sz="2800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a</a:t>
            </a:r>
            <a:r>
              <a:rPr lang="es-ES" sz="2800" dirty="0">
                <a:latin typeface="Microsoft Sans Serif"/>
                <a:cs typeface="Microsoft Sans Serif"/>
              </a:rPr>
              <a:t> </a:t>
            </a:r>
            <a:r>
              <a:rPr lang="es-ES" sz="2800" spc="-10" dirty="0">
                <a:latin typeface="Microsoft Sans Serif"/>
                <a:cs typeface="Microsoft Sans Serif"/>
              </a:rPr>
              <a:t>través</a:t>
            </a:r>
            <a:r>
              <a:rPr lang="es-ES" sz="2800" spc="-5" dirty="0">
                <a:latin typeface="Microsoft Sans Serif"/>
                <a:cs typeface="Microsoft Sans Serif"/>
              </a:rPr>
              <a:t> de</a:t>
            </a:r>
            <a:r>
              <a:rPr lang="es-ES" sz="2800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los</a:t>
            </a:r>
            <a:r>
              <a:rPr lang="es-ES" sz="2800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cuales</a:t>
            </a:r>
            <a:r>
              <a:rPr lang="es-ES" sz="2800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se</a:t>
            </a:r>
            <a:r>
              <a:rPr lang="es-ES" sz="2800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realizan</a:t>
            </a:r>
            <a:r>
              <a:rPr lang="es-ES" sz="2800" dirty="0">
                <a:latin typeface="Microsoft Sans Serif"/>
                <a:cs typeface="Microsoft Sans Serif"/>
              </a:rPr>
              <a:t> estas</a:t>
            </a:r>
            <a:r>
              <a:rPr lang="es-ES" sz="2800" spc="5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transformaciones</a:t>
            </a:r>
            <a:r>
              <a:rPr lang="es-ES" sz="2800" dirty="0">
                <a:latin typeface="Microsoft Sans Serif"/>
                <a:cs typeface="Microsoft Sans Serif"/>
              </a:rPr>
              <a:t> </a:t>
            </a:r>
            <a:r>
              <a:rPr lang="es-ES" sz="2800" spc="-10" dirty="0">
                <a:latin typeface="Microsoft Sans Serif"/>
                <a:cs typeface="Microsoft Sans Serif"/>
              </a:rPr>
              <a:t>se</a:t>
            </a:r>
            <a:r>
              <a:rPr lang="es-ES" sz="2800" spc="-5" dirty="0">
                <a:latin typeface="Microsoft Sans Serif"/>
                <a:cs typeface="Microsoft Sans Serif"/>
              </a:rPr>
              <a:t> </a:t>
            </a:r>
            <a:r>
              <a:rPr lang="es-ES" sz="2800" spc="-10" dirty="0">
                <a:latin typeface="Microsoft Sans Serif"/>
                <a:cs typeface="Microsoft Sans Serif"/>
              </a:rPr>
              <a:t>llaman </a:t>
            </a:r>
            <a:r>
              <a:rPr lang="es-ES" sz="2800" spc="-5" dirty="0">
                <a:latin typeface="Microsoft Sans Serif"/>
                <a:cs typeface="Microsoft Sans Serif"/>
              </a:rPr>
              <a:t>máquinas eléctricas.</a:t>
            </a:r>
          </a:p>
          <a:p>
            <a:pPr marL="20955" marR="70485" algn="just">
              <a:spcBef>
                <a:spcPts val="130"/>
              </a:spcBef>
            </a:pP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i="1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</a:t>
            </a:r>
            <a:r>
              <a:rPr lang="es-ES" sz="2800" b="1" i="1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lang="es-ES" sz="2800" b="1" i="1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convertir</a:t>
            </a:r>
            <a:r>
              <a:rPr lang="es-ES" sz="2800" b="1" i="1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i="1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energía</a:t>
            </a:r>
            <a:r>
              <a:rPr lang="es-ES" sz="2800" b="1" i="1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mecánica</a:t>
            </a:r>
            <a:r>
              <a:rPr lang="es-ES" sz="2800" b="1" i="1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b="1" i="1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eléctrica</a:t>
            </a:r>
            <a:r>
              <a:rPr lang="es-ES" sz="2800" b="1" i="1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b="1" i="1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llama</a:t>
            </a:r>
            <a:r>
              <a:rPr lang="es-ES" sz="2800" b="1" i="1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Generador</a:t>
            </a:r>
            <a:r>
              <a:rPr lang="es-ES" sz="2800" b="1" i="1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b="1" i="1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</a:t>
            </a:r>
            <a:r>
              <a:rPr lang="es-ES"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energía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eléctrica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en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mecánica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(movimiento)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se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llama</a:t>
            </a:r>
            <a:r>
              <a:rPr lang="es-ES" sz="2800" b="1" i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Motor</a:t>
            </a:r>
          </a:p>
          <a:p>
            <a:pPr marL="20955" marR="70485" algn="just">
              <a:spcBef>
                <a:spcPts val="130"/>
              </a:spcBef>
            </a:pPr>
            <a:endParaRPr lang="es-ES" sz="2800" b="1" i="1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>
              <a:spcBef>
                <a:spcPts val="105"/>
              </a:spcBef>
            </a:pPr>
            <a:r>
              <a:rPr lang="es-ES" sz="2800" b="1" i="1" spc="-5" dirty="0">
                <a:latin typeface="Arial"/>
                <a:cs typeface="Arial"/>
              </a:rPr>
              <a:t>Principio Motor</a:t>
            </a:r>
            <a:r>
              <a:rPr lang="es-ES" sz="2800" b="1" i="1" spc="-10" dirty="0">
                <a:latin typeface="Arial"/>
                <a:cs typeface="Arial"/>
              </a:rPr>
              <a:t> </a:t>
            </a:r>
            <a:r>
              <a:rPr lang="es-ES" sz="2800" b="1" i="1" spc="-5" dirty="0">
                <a:latin typeface="Arial"/>
                <a:cs typeface="Arial"/>
              </a:rPr>
              <a:t>Generador</a:t>
            </a:r>
            <a:endParaRPr lang="es-ES" sz="2800" dirty="0">
              <a:latin typeface="Arial"/>
              <a:cs typeface="Arial"/>
            </a:endParaRPr>
          </a:p>
          <a:p>
            <a:pPr algn="just">
              <a:spcBef>
                <a:spcPts val="40"/>
              </a:spcBef>
            </a:pPr>
            <a:endParaRPr lang="es-ES" sz="2800" dirty="0">
              <a:latin typeface="Arial"/>
              <a:cs typeface="Arial"/>
            </a:endParaRPr>
          </a:p>
          <a:p>
            <a:pPr marL="20320" marR="10160" algn="just"/>
            <a:r>
              <a:rPr lang="es-ES" sz="2800" spc="-5" dirty="0">
                <a:latin typeface="Microsoft Sans Serif"/>
                <a:cs typeface="Microsoft Sans Serif"/>
              </a:rPr>
              <a:t>Examinemos el segmento</a:t>
            </a:r>
            <a:r>
              <a:rPr lang="es-ES" sz="2800" spc="305" dirty="0">
                <a:latin typeface="Microsoft Sans Serif"/>
                <a:cs typeface="Microsoft Sans Serif"/>
              </a:rPr>
              <a:t> </a:t>
            </a:r>
            <a:r>
              <a:rPr lang="es-ES" sz="2800" b="1" spc="-25" dirty="0">
                <a:latin typeface="Arial"/>
                <a:cs typeface="Arial"/>
              </a:rPr>
              <a:t>AB</a:t>
            </a:r>
            <a:r>
              <a:rPr lang="es-ES" sz="2800" b="1" spc="285" dirty="0">
                <a:latin typeface="Arial"/>
                <a:cs typeface="Arial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de un conductor </a:t>
            </a:r>
            <a:r>
              <a:rPr lang="es-ES" sz="2800" dirty="0">
                <a:latin typeface="Microsoft Sans Serif"/>
                <a:cs typeface="Microsoft Sans Serif"/>
              </a:rPr>
              <a:t>rectilíneo </a:t>
            </a:r>
            <a:r>
              <a:rPr lang="es-ES" sz="2800" spc="-5" dirty="0">
                <a:latin typeface="Microsoft Sans Serif"/>
                <a:cs typeface="Microsoft Sans Serif"/>
              </a:rPr>
              <a:t>que se mueve </a:t>
            </a:r>
            <a:r>
              <a:rPr lang="es-ES" sz="2800" spc="-10" dirty="0">
                <a:latin typeface="Microsoft Sans Serif"/>
                <a:cs typeface="Microsoft Sans Serif"/>
              </a:rPr>
              <a:t>en</a:t>
            </a:r>
            <a:r>
              <a:rPr lang="es-ES" sz="2800" spc="300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presencia </a:t>
            </a:r>
            <a:r>
              <a:rPr lang="es-ES" sz="2800" spc="-10" dirty="0">
                <a:latin typeface="Microsoft Sans Serif"/>
                <a:cs typeface="Microsoft Sans Serif"/>
              </a:rPr>
              <a:t>de </a:t>
            </a:r>
            <a:r>
              <a:rPr lang="es-ES" sz="2800" spc="-5" dirty="0">
                <a:latin typeface="Microsoft Sans Serif"/>
                <a:cs typeface="Microsoft Sans Serif"/>
              </a:rPr>
              <a:t>un</a:t>
            </a:r>
            <a:r>
              <a:rPr lang="es-ES" sz="2800" spc="15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campo</a:t>
            </a:r>
            <a:r>
              <a:rPr lang="es-ES" sz="2800" spc="5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magnético</a:t>
            </a:r>
            <a:r>
              <a:rPr lang="es-ES" sz="2800" spc="15" dirty="0">
                <a:latin typeface="Microsoft Sans Serif"/>
                <a:cs typeface="Microsoft Sans Serif"/>
              </a:rPr>
              <a:t> </a:t>
            </a:r>
            <a:r>
              <a:rPr lang="es-ES" sz="2800" spc="-10" dirty="0">
                <a:latin typeface="Microsoft Sans Serif"/>
                <a:cs typeface="Microsoft Sans Serif"/>
              </a:rPr>
              <a:t>al</a:t>
            </a:r>
            <a:r>
              <a:rPr lang="es-ES" sz="2800" spc="15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cual</a:t>
            </a:r>
            <a:r>
              <a:rPr lang="es-ES" sz="2800" spc="10" dirty="0">
                <a:latin typeface="Microsoft Sans Serif"/>
                <a:cs typeface="Microsoft Sans Serif"/>
              </a:rPr>
              <a:t> </a:t>
            </a:r>
            <a:r>
              <a:rPr lang="es-ES" sz="2800" dirty="0">
                <a:latin typeface="Microsoft Sans Serif"/>
                <a:cs typeface="Microsoft Sans Serif"/>
              </a:rPr>
              <a:t>corta</a:t>
            </a:r>
            <a:r>
              <a:rPr lang="es-ES" sz="2800" spc="-5" dirty="0">
                <a:latin typeface="Microsoft Sans Serif"/>
                <a:cs typeface="Microsoft Sans Serif"/>
              </a:rPr>
              <a:t> formando</a:t>
            </a:r>
            <a:r>
              <a:rPr lang="es-ES" sz="2800" spc="5" dirty="0">
                <a:latin typeface="Microsoft Sans Serif"/>
                <a:cs typeface="Microsoft Sans Serif"/>
              </a:rPr>
              <a:t> </a:t>
            </a:r>
            <a:r>
              <a:rPr lang="es-ES" sz="2800" spc="-10" dirty="0">
                <a:latin typeface="Microsoft Sans Serif"/>
                <a:cs typeface="Microsoft Sans Serif"/>
              </a:rPr>
              <a:t>un</a:t>
            </a:r>
            <a:r>
              <a:rPr lang="es-ES" sz="2800" spc="20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ángulo</a:t>
            </a:r>
            <a:r>
              <a:rPr lang="es-ES" sz="2800" spc="35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de</a:t>
            </a:r>
            <a:r>
              <a:rPr lang="es-ES" sz="2800" spc="5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90º.</a:t>
            </a:r>
            <a:r>
              <a:rPr lang="es-ES" sz="2800" spc="45" dirty="0">
                <a:latin typeface="Microsoft Sans Serif"/>
                <a:cs typeface="Microsoft Sans Serif"/>
              </a:rPr>
              <a:t> </a:t>
            </a:r>
            <a:r>
              <a:rPr lang="es-ES" sz="2800" b="1" spc="-5" dirty="0">
                <a:latin typeface="Arial"/>
                <a:cs typeface="Arial"/>
              </a:rPr>
              <a:t>Figura</a:t>
            </a:r>
            <a:r>
              <a:rPr lang="es-ES" sz="2800" b="1" spc="10" dirty="0">
                <a:latin typeface="Arial"/>
                <a:cs typeface="Arial"/>
              </a:rPr>
              <a:t> </a:t>
            </a:r>
            <a:r>
              <a:rPr lang="es-ES" sz="2800" b="1" spc="-5" dirty="0">
                <a:latin typeface="Arial"/>
                <a:cs typeface="Arial"/>
              </a:rPr>
              <a:t>3</a:t>
            </a:r>
            <a:endParaRPr lang="es-ES" sz="2800" dirty="0">
              <a:latin typeface="Arial"/>
              <a:cs typeface="Arial"/>
            </a:endParaRPr>
          </a:p>
          <a:p>
            <a:pPr marL="20320" marR="5080" algn="just"/>
            <a:r>
              <a:rPr lang="es-ES" sz="2800" spc="-5" dirty="0">
                <a:latin typeface="Microsoft Sans Serif"/>
                <a:cs typeface="Microsoft Sans Serif"/>
              </a:rPr>
              <a:t>La figura muestra al conductor</a:t>
            </a:r>
            <a:r>
              <a:rPr lang="es-ES" sz="2800" spc="305" dirty="0">
                <a:latin typeface="Microsoft Sans Serif"/>
                <a:cs typeface="Microsoft Sans Serif"/>
              </a:rPr>
              <a:t> </a:t>
            </a:r>
            <a:r>
              <a:rPr lang="es-ES" sz="2800" b="1" spc="-20" dirty="0">
                <a:latin typeface="Arial"/>
                <a:cs typeface="Arial"/>
              </a:rPr>
              <a:t>AB</a:t>
            </a:r>
            <a:r>
              <a:rPr lang="es-ES" sz="2800" spc="-20" dirty="0">
                <a:latin typeface="Microsoft Sans Serif"/>
                <a:cs typeface="Microsoft Sans Serif"/>
              </a:rPr>
              <a:t>,</a:t>
            </a:r>
            <a:r>
              <a:rPr lang="es-ES" sz="2800" spc="280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que se desplaza </a:t>
            </a:r>
            <a:r>
              <a:rPr lang="es-ES" sz="2800" spc="-10" dirty="0">
                <a:latin typeface="Microsoft Sans Serif"/>
                <a:cs typeface="Microsoft Sans Serif"/>
              </a:rPr>
              <a:t>en </a:t>
            </a:r>
            <a:r>
              <a:rPr lang="es-ES" sz="2800" spc="-5" dirty="0">
                <a:latin typeface="Microsoft Sans Serif"/>
                <a:cs typeface="Microsoft Sans Serif"/>
              </a:rPr>
              <a:t>dirección a la fuerza</a:t>
            </a:r>
            <a:r>
              <a:rPr lang="es-ES" sz="2800" spc="310" dirty="0"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latin typeface="Arial"/>
                <a:cs typeface="Arial"/>
              </a:rPr>
              <a:t>“F” </a:t>
            </a:r>
            <a:r>
              <a:rPr lang="es-ES" sz="2800" spc="-5" dirty="0">
                <a:latin typeface="Microsoft Sans Serif"/>
                <a:cs typeface="Microsoft Sans Serif"/>
              </a:rPr>
              <a:t>sobre dos</a:t>
            </a:r>
            <a:r>
              <a:rPr lang="es-ES" sz="2800" spc="10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barras</a:t>
            </a:r>
            <a:r>
              <a:rPr lang="es-ES" sz="2800" spc="10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metálicas</a:t>
            </a:r>
            <a:r>
              <a:rPr lang="es-ES" sz="2800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conectadas</a:t>
            </a:r>
            <a:r>
              <a:rPr lang="es-ES" sz="2800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entre</a:t>
            </a:r>
            <a:r>
              <a:rPr lang="es-ES" sz="2800" spc="20" dirty="0">
                <a:latin typeface="Microsoft Sans Serif"/>
                <a:cs typeface="Microsoft Sans Serif"/>
              </a:rPr>
              <a:t> </a:t>
            </a:r>
            <a:r>
              <a:rPr lang="es-ES" sz="2800" spc="30" dirty="0">
                <a:latin typeface="Microsoft Sans Serif"/>
                <a:cs typeface="Microsoft Sans Serif"/>
              </a:rPr>
              <a:t>sí </a:t>
            </a:r>
            <a:r>
              <a:rPr lang="es-ES" sz="2800" spc="-5" dirty="0">
                <a:latin typeface="Microsoft Sans Serif"/>
                <a:cs typeface="Microsoft Sans Serif"/>
              </a:rPr>
              <a:t>por</a:t>
            </a:r>
            <a:r>
              <a:rPr lang="es-ES" sz="2800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la</a:t>
            </a:r>
            <a:r>
              <a:rPr lang="es-ES" sz="2800" spc="15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resistencia</a:t>
            </a:r>
            <a:r>
              <a:rPr lang="es-ES" sz="2800" spc="20" dirty="0">
                <a:latin typeface="Microsoft Sans Serif"/>
                <a:cs typeface="Microsoft Sans Serif"/>
              </a:rPr>
              <a:t> </a:t>
            </a:r>
            <a:r>
              <a:rPr lang="es-ES" sz="2800" b="1" dirty="0">
                <a:latin typeface="Arial"/>
                <a:cs typeface="Arial"/>
              </a:rPr>
              <a:t>“r”</a:t>
            </a:r>
            <a:r>
              <a:rPr lang="es-ES" sz="2800" dirty="0">
                <a:latin typeface="Microsoft Sans Serif"/>
                <a:cs typeface="Microsoft Sans Serif"/>
              </a:rPr>
              <a:t>.</a:t>
            </a:r>
          </a:p>
          <a:p>
            <a:pPr marL="20320" marR="5080" algn="just"/>
            <a:r>
              <a:rPr lang="es-ES" sz="2800" spc="-5" dirty="0">
                <a:latin typeface="Microsoft Sans Serif"/>
                <a:cs typeface="Microsoft Sans Serif"/>
              </a:rPr>
              <a:t>El</a:t>
            </a:r>
            <a:r>
              <a:rPr lang="es-ES" sz="2800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conductor</a:t>
            </a:r>
            <a:r>
              <a:rPr lang="es-ES" sz="2800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se</a:t>
            </a:r>
            <a:r>
              <a:rPr lang="es-ES" sz="2800" dirty="0">
                <a:latin typeface="Microsoft Sans Serif"/>
                <a:cs typeface="Microsoft Sans Serif"/>
              </a:rPr>
              <a:t> </a:t>
            </a:r>
            <a:r>
              <a:rPr lang="es-ES" sz="2800" spc="-10" dirty="0">
                <a:latin typeface="Microsoft Sans Serif"/>
                <a:cs typeface="Microsoft Sans Serif"/>
              </a:rPr>
              <a:t>desplaza</a:t>
            </a:r>
            <a:r>
              <a:rPr lang="es-ES" sz="2800" spc="-5" dirty="0">
                <a:latin typeface="Microsoft Sans Serif"/>
                <a:cs typeface="Microsoft Sans Serif"/>
              </a:rPr>
              <a:t> una</a:t>
            </a:r>
            <a:r>
              <a:rPr lang="es-ES" sz="2800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distancia</a:t>
            </a:r>
            <a:r>
              <a:rPr lang="es-ES" sz="2800" dirty="0">
                <a:latin typeface="Microsoft Sans Serif"/>
                <a:cs typeface="Microsoft Sans Serif"/>
              </a:rPr>
              <a:t> </a:t>
            </a:r>
            <a:r>
              <a:rPr lang="es-ES" sz="2800" b="1" spc="-5" dirty="0">
                <a:latin typeface="Arial"/>
                <a:cs typeface="Arial"/>
              </a:rPr>
              <a:t>“b”</a:t>
            </a:r>
            <a:r>
              <a:rPr lang="es-ES" sz="2800" b="1" dirty="0">
                <a:latin typeface="Arial"/>
                <a:cs typeface="Arial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a</a:t>
            </a:r>
            <a:r>
              <a:rPr lang="es-ES" sz="2800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una</a:t>
            </a:r>
            <a:r>
              <a:rPr lang="es-ES" sz="2800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velocidad</a:t>
            </a:r>
            <a:r>
              <a:rPr lang="es-ES" sz="2800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constante</a:t>
            </a:r>
            <a:r>
              <a:rPr lang="es-ES" sz="2800" dirty="0">
                <a:latin typeface="Microsoft Sans Serif"/>
                <a:cs typeface="Microsoft Sans Serif"/>
              </a:rPr>
              <a:t> </a:t>
            </a:r>
            <a:r>
              <a:rPr lang="es-ES" sz="2800" b="1" spc="-10" dirty="0">
                <a:latin typeface="Arial"/>
                <a:cs typeface="Arial"/>
              </a:rPr>
              <a:t>“v”</a:t>
            </a:r>
            <a:r>
              <a:rPr lang="es-ES" sz="2800" spc="-10" dirty="0">
                <a:latin typeface="Microsoft Sans Serif"/>
                <a:cs typeface="Microsoft Sans Serif"/>
              </a:rPr>
              <a:t>,</a:t>
            </a:r>
            <a:r>
              <a:rPr lang="es-ES" sz="2800" spc="-5" dirty="0">
                <a:latin typeface="Microsoft Sans Serif"/>
                <a:cs typeface="Microsoft Sans Serif"/>
              </a:rPr>
              <a:t> el</a:t>
            </a:r>
            <a:r>
              <a:rPr lang="es-ES" sz="2800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flujo magnético concatenado por este circuito aumenta debido al incremento </a:t>
            </a:r>
            <a:r>
              <a:rPr lang="es-ES" sz="2800" spc="-10" dirty="0">
                <a:latin typeface="Microsoft Sans Serif"/>
                <a:cs typeface="Microsoft Sans Serif"/>
              </a:rPr>
              <a:t>de </a:t>
            </a:r>
            <a:r>
              <a:rPr lang="es-ES" sz="2800" spc="-5" dirty="0">
                <a:latin typeface="Microsoft Sans Serif"/>
                <a:cs typeface="Microsoft Sans Serif"/>
              </a:rPr>
              <a:t>la superficie limitada</a:t>
            </a:r>
            <a:r>
              <a:rPr lang="es-ES" sz="2800" dirty="0">
                <a:latin typeface="Microsoft Sans Serif"/>
                <a:cs typeface="Microsoft Sans Serif"/>
              </a:rPr>
              <a:t> por </a:t>
            </a:r>
            <a:r>
              <a:rPr lang="es-ES" sz="2800" spc="-5" dirty="0">
                <a:latin typeface="Microsoft Sans Serif"/>
                <a:cs typeface="Microsoft Sans Serif"/>
              </a:rPr>
              <a:t>el</a:t>
            </a:r>
            <a:r>
              <a:rPr lang="es-ES" sz="2800" spc="10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contorno.</a:t>
            </a:r>
            <a:endParaRPr lang="es-ES" sz="2800" dirty="0">
              <a:latin typeface="Microsoft Sans Serif"/>
              <a:cs typeface="Microsoft Sans Serif"/>
            </a:endParaRPr>
          </a:p>
          <a:p>
            <a:pPr marL="20320" algn="just">
              <a:spcBef>
                <a:spcPts val="5"/>
              </a:spcBef>
            </a:pPr>
            <a:r>
              <a:rPr lang="es-ES" sz="2800" spc="-5" dirty="0">
                <a:latin typeface="Microsoft Sans Serif"/>
                <a:cs typeface="Microsoft Sans Serif"/>
              </a:rPr>
              <a:t>El</a:t>
            </a:r>
            <a:r>
              <a:rPr lang="es-ES" sz="2800" spc="5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incremento</a:t>
            </a:r>
            <a:r>
              <a:rPr lang="es-ES" sz="2800" spc="10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de</a:t>
            </a:r>
            <a:r>
              <a:rPr lang="es-ES" sz="2800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flujo magnético</a:t>
            </a:r>
            <a:r>
              <a:rPr lang="es-ES" sz="2800" spc="30" dirty="0">
                <a:latin typeface="Microsoft Sans Serif"/>
                <a:cs typeface="Microsoft Sans Serif"/>
              </a:rPr>
              <a:t> </a:t>
            </a:r>
            <a:r>
              <a:rPr lang="es-ES" sz="2800" dirty="0">
                <a:latin typeface="Microsoft Sans Serif"/>
                <a:cs typeface="Microsoft Sans Serif"/>
              </a:rPr>
              <a:t>es:</a:t>
            </a:r>
          </a:p>
          <a:p>
            <a:pPr algn="just">
              <a:spcBef>
                <a:spcPts val="25"/>
              </a:spcBef>
              <a:tabLst>
                <a:tab pos="897255" algn="l"/>
              </a:tabLst>
            </a:pPr>
            <a:endParaRPr lang="es-ES" sz="2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55491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665956" y="469900"/>
            <a:ext cx="17830800" cy="1418978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 marR="6350" algn="just">
              <a:lnSpc>
                <a:spcPct val="150000"/>
              </a:lnSpc>
            </a:pP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Donde</a:t>
            </a:r>
            <a:r>
              <a:rPr sz="2800" spc="2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1F48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“l”</a:t>
            </a:r>
            <a:r>
              <a:rPr sz="2800" b="1" spc="210" dirty="0">
                <a:solidFill>
                  <a:srgbClr val="1F48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2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2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longitud</a:t>
            </a:r>
            <a:r>
              <a:rPr sz="2800" spc="2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2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2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parte</a:t>
            </a:r>
            <a:r>
              <a:rPr sz="2800" spc="2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2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conductor</a:t>
            </a:r>
            <a:r>
              <a:rPr sz="2800" spc="25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20" dirty="0">
                <a:solidFill>
                  <a:srgbClr val="1F48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</a:t>
            </a:r>
            <a:r>
              <a:rPr sz="2800" b="1" spc="215" dirty="0">
                <a:solidFill>
                  <a:srgbClr val="1F48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2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2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encuentra</a:t>
            </a:r>
            <a:r>
              <a:rPr sz="2800" spc="2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2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2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campo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magnético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>
              <a:lnSpc>
                <a:spcPct val="150000"/>
              </a:lnSpc>
              <a:spcBef>
                <a:spcPts val="830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valor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absoluto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f.e.m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circuito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es: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767239" y="2505039"/>
            <a:ext cx="17830799" cy="1440779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 indent="42545" algn="just">
              <a:spcBef>
                <a:spcPts val="195"/>
              </a:spcBef>
            </a:pP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“Δt”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 el tiempo durante el cual el conductor</a:t>
            </a:r>
            <a:r>
              <a:rPr sz="2800" spc="3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desplaza la distancia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“b”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lo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tanto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“b/Δt”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velocidad denominada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“v”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velocidad del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movimiento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conductor, por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eso.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" algn="ctr"/>
            <a:r>
              <a:rPr sz="3600" b="1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𝖼</a:t>
            </a:r>
            <a:r>
              <a:rPr sz="3600" b="1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sz="3600" b="1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600" b="1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𝐵</a:t>
            </a:r>
            <a:r>
              <a:rPr sz="36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600" b="1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𝑣</a:t>
            </a:r>
            <a:r>
              <a:rPr sz="3600" b="1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600" b="1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𝑙</a:t>
            </a:r>
            <a:endParaRPr sz="3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6152356" y="3852875"/>
            <a:ext cx="6477000" cy="4300291"/>
            <a:chOff x="2674620" y="6375526"/>
            <a:chExt cx="2562225" cy="2085974"/>
          </a:xfrm>
        </p:grpSpPr>
        <p:pic>
          <p:nvPicPr>
            <p:cNvPr id="21" name="object 2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74620" y="6375526"/>
              <a:ext cx="2562225" cy="2085974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3876675" y="7096505"/>
              <a:ext cx="760095" cy="441325"/>
            </a:xfrm>
            <a:custGeom>
              <a:avLst/>
              <a:gdLst/>
              <a:ahLst/>
              <a:cxnLst/>
              <a:rect l="l" t="t" r="r" b="b"/>
              <a:pathLst>
                <a:path w="760095" h="441325">
                  <a:moveTo>
                    <a:pt x="53212" y="361314"/>
                  </a:moveTo>
                  <a:lnTo>
                    <a:pt x="0" y="441070"/>
                  </a:lnTo>
                  <a:lnTo>
                    <a:pt x="95758" y="435863"/>
                  </a:lnTo>
                  <a:lnTo>
                    <a:pt x="85610" y="418083"/>
                  </a:lnTo>
                  <a:lnTo>
                    <a:pt x="69087" y="418083"/>
                  </a:lnTo>
                  <a:lnTo>
                    <a:pt x="54990" y="393319"/>
                  </a:lnTo>
                  <a:lnTo>
                    <a:pt x="67432" y="386230"/>
                  </a:lnTo>
                  <a:lnTo>
                    <a:pt x="53212" y="361314"/>
                  </a:lnTo>
                  <a:close/>
                </a:path>
                <a:path w="760095" h="441325">
                  <a:moveTo>
                    <a:pt x="67432" y="386230"/>
                  </a:moveTo>
                  <a:lnTo>
                    <a:pt x="54990" y="393319"/>
                  </a:lnTo>
                  <a:lnTo>
                    <a:pt x="69087" y="418083"/>
                  </a:lnTo>
                  <a:lnTo>
                    <a:pt x="81557" y="410981"/>
                  </a:lnTo>
                  <a:lnTo>
                    <a:pt x="67432" y="386230"/>
                  </a:lnTo>
                  <a:close/>
                </a:path>
                <a:path w="760095" h="441325">
                  <a:moveTo>
                    <a:pt x="81557" y="410981"/>
                  </a:moveTo>
                  <a:lnTo>
                    <a:pt x="69087" y="418083"/>
                  </a:lnTo>
                  <a:lnTo>
                    <a:pt x="85610" y="418083"/>
                  </a:lnTo>
                  <a:lnTo>
                    <a:pt x="81557" y="410981"/>
                  </a:lnTo>
                  <a:close/>
                </a:path>
                <a:path w="760095" h="441325">
                  <a:moveTo>
                    <a:pt x="745363" y="0"/>
                  </a:moveTo>
                  <a:lnTo>
                    <a:pt x="67432" y="386230"/>
                  </a:lnTo>
                  <a:lnTo>
                    <a:pt x="81557" y="410981"/>
                  </a:lnTo>
                  <a:lnTo>
                    <a:pt x="759587" y="24764"/>
                  </a:lnTo>
                  <a:lnTo>
                    <a:pt x="74536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586224" y="7108951"/>
              <a:ext cx="85725" cy="790575"/>
            </a:xfrm>
            <a:custGeom>
              <a:avLst/>
              <a:gdLst/>
              <a:ahLst/>
              <a:cxnLst/>
              <a:rect l="l" t="t" r="r" b="b"/>
              <a:pathLst>
                <a:path w="85725" h="790575">
                  <a:moveTo>
                    <a:pt x="28575" y="704850"/>
                  </a:moveTo>
                  <a:lnTo>
                    <a:pt x="0" y="704850"/>
                  </a:lnTo>
                  <a:lnTo>
                    <a:pt x="42925" y="790575"/>
                  </a:lnTo>
                  <a:lnTo>
                    <a:pt x="78623" y="719074"/>
                  </a:lnTo>
                  <a:lnTo>
                    <a:pt x="28575" y="719074"/>
                  </a:lnTo>
                  <a:lnTo>
                    <a:pt x="28575" y="704850"/>
                  </a:lnTo>
                  <a:close/>
                </a:path>
                <a:path w="85725" h="790575">
                  <a:moveTo>
                    <a:pt x="57150" y="0"/>
                  </a:moveTo>
                  <a:lnTo>
                    <a:pt x="28575" y="0"/>
                  </a:lnTo>
                  <a:lnTo>
                    <a:pt x="28575" y="719074"/>
                  </a:lnTo>
                  <a:lnTo>
                    <a:pt x="57150" y="719074"/>
                  </a:lnTo>
                  <a:lnTo>
                    <a:pt x="57150" y="0"/>
                  </a:lnTo>
                  <a:close/>
                </a:path>
                <a:path w="85725" h="790575">
                  <a:moveTo>
                    <a:pt x="85725" y="704850"/>
                  </a:moveTo>
                  <a:lnTo>
                    <a:pt x="57150" y="704850"/>
                  </a:lnTo>
                  <a:lnTo>
                    <a:pt x="57150" y="719074"/>
                  </a:lnTo>
                  <a:lnTo>
                    <a:pt x="78623" y="719074"/>
                  </a:lnTo>
                  <a:lnTo>
                    <a:pt x="85725" y="704850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352800" y="8009635"/>
              <a:ext cx="1276350" cy="93980"/>
            </a:xfrm>
            <a:custGeom>
              <a:avLst/>
              <a:gdLst/>
              <a:ahLst/>
              <a:cxnLst/>
              <a:rect l="l" t="t" r="r" b="b"/>
              <a:pathLst>
                <a:path w="1276350" h="93979">
                  <a:moveTo>
                    <a:pt x="85344" y="8255"/>
                  </a:moveTo>
                  <a:lnTo>
                    <a:pt x="0" y="51816"/>
                  </a:lnTo>
                  <a:lnTo>
                    <a:pt x="85978" y="93980"/>
                  </a:lnTo>
                  <a:lnTo>
                    <a:pt x="85768" y="65531"/>
                  </a:lnTo>
                  <a:lnTo>
                    <a:pt x="71500" y="65531"/>
                  </a:lnTo>
                  <a:lnTo>
                    <a:pt x="71374" y="36956"/>
                  </a:lnTo>
                  <a:lnTo>
                    <a:pt x="85555" y="36850"/>
                  </a:lnTo>
                  <a:lnTo>
                    <a:pt x="85344" y="8255"/>
                  </a:lnTo>
                  <a:close/>
                </a:path>
                <a:path w="1276350" h="93979">
                  <a:moveTo>
                    <a:pt x="1248165" y="28448"/>
                  </a:moveTo>
                  <a:lnTo>
                    <a:pt x="1204849" y="28448"/>
                  </a:lnTo>
                  <a:lnTo>
                    <a:pt x="1204976" y="57023"/>
                  </a:lnTo>
                  <a:lnTo>
                    <a:pt x="1190751" y="57129"/>
                  </a:lnTo>
                  <a:lnTo>
                    <a:pt x="1191005" y="85725"/>
                  </a:lnTo>
                  <a:lnTo>
                    <a:pt x="1276350" y="42291"/>
                  </a:lnTo>
                  <a:lnTo>
                    <a:pt x="1248165" y="28448"/>
                  </a:lnTo>
                  <a:close/>
                </a:path>
                <a:path w="1276350" h="93979">
                  <a:moveTo>
                    <a:pt x="85555" y="36850"/>
                  </a:moveTo>
                  <a:lnTo>
                    <a:pt x="71374" y="36956"/>
                  </a:lnTo>
                  <a:lnTo>
                    <a:pt x="71500" y="65531"/>
                  </a:lnTo>
                  <a:lnTo>
                    <a:pt x="85767" y="65424"/>
                  </a:lnTo>
                  <a:lnTo>
                    <a:pt x="85555" y="36850"/>
                  </a:lnTo>
                  <a:close/>
                </a:path>
                <a:path w="1276350" h="93979">
                  <a:moveTo>
                    <a:pt x="85767" y="65424"/>
                  </a:moveTo>
                  <a:lnTo>
                    <a:pt x="71500" y="65531"/>
                  </a:lnTo>
                  <a:lnTo>
                    <a:pt x="85768" y="65531"/>
                  </a:lnTo>
                  <a:close/>
                </a:path>
                <a:path w="1276350" h="93979">
                  <a:moveTo>
                    <a:pt x="1190497" y="28555"/>
                  </a:moveTo>
                  <a:lnTo>
                    <a:pt x="85555" y="36850"/>
                  </a:lnTo>
                  <a:lnTo>
                    <a:pt x="85767" y="65424"/>
                  </a:lnTo>
                  <a:lnTo>
                    <a:pt x="1190751" y="57129"/>
                  </a:lnTo>
                  <a:lnTo>
                    <a:pt x="1190497" y="28555"/>
                  </a:lnTo>
                  <a:close/>
                </a:path>
                <a:path w="1276350" h="93979">
                  <a:moveTo>
                    <a:pt x="1204849" y="28448"/>
                  </a:moveTo>
                  <a:lnTo>
                    <a:pt x="1190497" y="28555"/>
                  </a:lnTo>
                  <a:lnTo>
                    <a:pt x="1190751" y="57129"/>
                  </a:lnTo>
                  <a:lnTo>
                    <a:pt x="1204976" y="57023"/>
                  </a:lnTo>
                  <a:lnTo>
                    <a:pt x="1204849" y="28448"/>
                  </a:lnTo>
                  <a:close/>
                </a:path>
                <a:path w="1276350" h="93979">
                  <a:moveTo>
                    <a:pt x="1190244" y="0"/>
                  </a:moveTo>
                  <a:lnTo>
                    <a:pt x="1190497" y="28555"/>
                  </a:lnTo>
                  <a:lnTo>
                    <a:pt x="1248165" y="28448"/>
                  </a:lnTo>
                  <a:lnTo>
                    <a:pt x="1190244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162300" y="6823201"/>
              <a:ext cx="1304925" cy="781050"/>
            </a:xfrm>
            <a:custGeom>
              <a:avLst/>
              <a:gdLst/>
              <a:ahLst/>
              <a:cxnLst/>
              <a:rect l="l" t="t" r="r" b="b"/>
              <a:pathLst>
                <a:path w="1304925" h="781050">
                  <a:moveTo>
                    <a:pt x="51562" y="700278"/>
                  </a:moveTo>
                  <a:lnTo>
                    <a:pt x="0" y="781050"/>
                  </a:lnTo>
                  <a:lnTo>
                    <a:pt x="95630" y="773811"/>
                  </a:lnTo>
                  <a:lnTo>
                    <a:pt x="85279" y="756539"/>
                  </a:lnTo>
                  <a:lnTo>
                    <a:pt x="68580" y="756539"/>
                  </a:lnTo>
                  <a:lnTo>
                    <a:pt x="53975" y="732028"/>
                  </a:lnTo>
                  <a:lnTo>
                    <a:pt x="66203" y="724709"/>
                  </a:lnTo>
                  <a:lnTo>
                    <a:pt x="51562" y="700278"/>
                  </a:lnTo>
                  <a:close/>
                </a:path>
                <a:path w="1304925" h="781050">
                  <a:moveTo>
                    <a:pt x="66203" y="724709"/>
                  </a:moveTo>
                  <a:lnTo>
                    <a:pt x="53975" y="732028"/>
                  </a:lnTo>
                  <a:lnTo>
                    <a:pt x="68580" y="756539"/>
                  </a:lnTo>
                  <a:lnTo>
                    <a:pt x="80871" y="749182"/>
                  </a:lnTo>
                  <a:lnTo>
                    <a:pt x="66203" y="724709"/>
                  </a:lnTo>
                  <a:close/>
                </a:path>
                <a:path w="1304925" h="781050">
                  <a:moveTo>
                    <a:pt x="80871" y="749182"/>
                  </a:moveTo>
                  <a:lnTo>
                    <a:pt x="68580" y="756539"/>
                  </a:lnTo>
                  <a:lnTo>
                    <a:pt x="85279" y="756539"/>
                  </a:lnTo>
                  <a:lnTo>
                    <a:pt x="80871" y="749182"/>
                  </a:lnTo>
                  <a:close/>
                </a:path>
                <a:path w="1304925" h="781050">
                  <a:moveTo>
                    <a:pt x="1223997" y="31773"/>
                  </a:moveTo>
                  <a:lnTo>
                    <a:pt x="66203" y="724709"/>
                  </a:lnTo>
                  <a:lnTo>
                    <a:pt x="80871" y="749182"/>
                  </a:lnTo>
                  <a:lnTo>
                    <a:pt x="1238665" y="56247"/>
                  </a:lnTo>
                  <a:lnTo>
                    <a:pt x="1223997" y="31773"/>
                  </a:lnTo>
                  <a:close/>
                </a:path>
                <a:path w="1304925" h="781050">
                  <a:moveTo>
                    <a:pt x="1289359" y="24384"/>
                  </a:moveTo>
                  <a:lnTo>
                    <a:pt x="1236345" y="24384"/>
                  </a:lnTo>
                  <a:lnTo>
                    <a:pt x="1250950" y="48895"/>
                  </a:lnTo>
                  <a:lnTo>
                    <a:pt x="1238665" y="56247"/>
                  </a:lnTo>
                  <a:lnTo>
                    <a:pt x="1253363" y="80772"/>
                  </a:lnTo>
                  <a:lnTo>
                    <a:pt x="1289359" y="24384"/>
                  </a:lnTo>
                  <a:close/>
                </a:path>
                <a:path w="1304925" h="781050">
                  <a:moveTo>
                    <a:pt x="1236345" y="24384"/>
                  </a:moveTo>
                  <a:lnTo>
                    <a:pt x="1223997" y="31773"/>
                  </a:lnTo>
                  <a:lnTo>
                    <a:pt x="1238665" y="56247"/>
                  </a:lnTo>
                  <a:lnTo>
                    <a:pt x="1250950" y="48895"/>
                  </a:lnTo>
                  <a:lnTo>
                    <a:pt x="1236345" y="24384"/>
                  </a:lnTo>
                  <a:close/>
                </a:path>
                <a:path w="1304925" h="781050">
                  <a:moveTo>
                    <a:pt x="1304925" y="0"/>
                  </a:moveTo>
                  <a:lnTo>
                    <a:pt x="1209294" y="7239"/>
                  </a:lnTo>
                  <a:lnTo>
                    <a:pt x="1223997" y="31773"/>
                  </a:lnTo>
                  <a:lnTo>
                    <a:pt x="1236345" y="24384"/>
                  </a:lnTo>
                  <a:lnTo>
                    <a:pt x="1289359" y="24384"/>
                  </a:lnTo>
                  <a:lnTo>
                    <a:pt x="1304925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9" name="Imagen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4618" y="1313701"/>
            <a:ext cx="3238022" cy="918034"/>
          </a:xfrm>
          <a:prstGeom prst="rect">
            <a:avLst/>
          </a:prstGeom>
        </p:spPr>
      </p:pic>
      <p:sp>
        <p:nvSpPr>
          <p:cNvPr id="30" name="Rectángulo 29"/>
          <p:cNvSpPr/>
          <p:nvPr/>
        </p:nvSpPr>
        <p:spPr>
          <a:xfrm>
            <a:off x="5857436" y="9880645"/>
            <a:ext cx="573298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388870" algn="just">
              <a:spcBef>
                <a:spcPts val="100"/>
              </a:spcBef>
            </a:pPr>
            <a:r>
              <a:rPr lang="el-GR" sz="32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</a:t>
            </a:r>
            <a:r>
              <a:rPr lang="es-ES" sz="32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ɸ</a:t>
            </a:r>
            <a:r>
              <a:rPr lang="es-ES" sz="32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lang="es-ES" sz="32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𝐵</a:t>
            </a:r>
            <a:r>
              <a:rPr lang="es-ES" sz="32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𝑏</a:t>
            </a:r>
            <a:r>
              <a:rPr lang="es-ES" sz="32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𝑙</a:t>
            </a:r>
            <a:r>
              <a:rPr lang="es-ES" sz="32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𝑠𝑒𝑛</a:t>
            </a:r>
            <a:r>
              <a:rPr lang="es-ES" sz="32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spc="1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𝑎</a:t>
            </a:r>
            <a:endParaRPr lang="es-ES"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object 14"/>
          <p:cNvSpPr txBox="1"/>
          <p:nvPr/>
        </p:nvSpPr>
        <p:spPr>
          <a:xfrm>
            <a:off x="665956" y="8060223"/>
            <a:ext cx="18344357" cy="17363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 algn="ctr">
              <a:spcBef>
                <a:spcPts val="100"/>
              </a:spcBef>
            </a:pPr>
            <a:r>
              <a:rPr sz="2800" b="1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Fuerza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Sobre</a:t>
            </a:r>
            <a:r>
              <a:rPr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Elemento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35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0800" marR="43180" algn="just"/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conductor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desplaza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formando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ángulo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distinto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90</a:t>
            </a:r>
            <a:r>
              <a:rPr sz="2800" spc="-7" baseline="3819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sz="2800" baseline="3819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sz="2800" b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sz="2800" b="1" spc="3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r>
              <a:rPr sz="2800" spc="3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sz="2800" spc="3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dirección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inducción magnética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campo, el incremento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flujo magnético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el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tiempo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“Δt”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velocidad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“v”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será: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513556" y="393700"/>
            <a:ext cx="17983200" cy="97898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" algn="just">
              <a:spcBef>
                <a:spcPts val="15"/>
              </a:spcBef>
              <a:tabLst>
                <a:tab pos="563880" algn="l"/>
              </a:tabLst>
            </a:pP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f.e.m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circuito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(espira)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es:</a:t>
            </a:r>
          </a:p>
          <a:p>
            <a:pPr marL="1270" algn="ctr">
              <a:spcBef>
                <a:spcPts val="15"/>
              </a:spcBef>
              <a:tabLst>
                <a:tab pos="563880" algn="l"/>
              </a:tabLst>
            </a:pPr>
            <a:r>
              <a:rPr lang="es-ES" sz="3600" b="1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𝖼</a:t>
            </a:r>
            <a:r>
              <a:rPr lang="es-ES" sz="3600" b="1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	</a:t>
            </a:r>
            <a:r>
              <a:rPr lang="es-ES" sz="3600" b="1" spc="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𝐵</a:t>
            </a:r>
            <a:r>
              <a:rPr lang="es-ES" sz="3600" b="1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𝑣</a:t>
            </a:r>
            <a:r>
              <a:rPr lang="es-ES" sz="3600" b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𝑙</a:t>
            </a:r>
            <a:r>
              <a:rPr lang="es-ES" sz="3600" b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𝑠𝑒𝑛</a:t>
            </a:r>
            <a:r>
              <a:rPr lang="es-ES" sz="3600" b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229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𝑎</a:t>
            </a:r>
            <a:endParaRPr lang="es-ES" sz="3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1330"/>
              </a:spcBef>
            </a:pP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 Expresión general</a:t>
            </a:r>
            <a:r>
              <a:rPr lang="es-ES"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Ley</a:t>
            </a:r>
            <a:r>
              <a:rPr lang="es-ES" sz="2800" b="1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Faraday”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35"/>
              </a:spcBef>
            </a:pP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1120" marR="63500" algn="just"/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expresión anterior caracteriza la inducción de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 </a:t>
            </a:r>
            <a:r>
              <a:rPr lang="es-ES" sz="2800" b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fem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solo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el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circuito (espira)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cerrado, sino también en cualquier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trozo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conductor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corta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campo magnético.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45"/>
              </a:spcBef>
            </a:pP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1120" marR="1983739" algn="just">
              <a:spcBef>
                <a:spcPts val="5"/>
              </a:spcBef>
            </a:pP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Cuando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α</a:t>
            </a:r>
            <a:r>
              <a:rPr lang="es-ES"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 90º,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obtiene</a:t>
            </a:r>
            <a:r>
              <a:rPr lang="es-ES" sz="2800" b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valor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máximo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valor</a:t>
            </a:r>
            <a:r>
              <a:rPr lang="es-ES"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f.e.m. Cuando</a:t>
            </a:r>
            <a:r>
              <a:rPr lang="es-ES" sz="2800" b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</a:t>
            </a:r>
            <a:r>
              <a:rPr lang="es-ES" sz="2800" b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 0</a:t>
            </a:r>
            <a:r>
              <a:rPr lang="es-ES" sz="2800" b="1" baseline="3819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lang="es-ES" sz="2800" b="1" spc="172" baseline="3819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f.e.m</a:t>
            </a:r>
            <a:r>
              <a:rPr lang="es-ES"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inducida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es nula.</a:t>
            </a:r>
          </a:p>
          <a:p>
            <a:pPr marL="71120" marR="1983739" algn="just">
              <a:spcBef>
                <a:spcPts val="5"/>
              </a:spcBef>
            </a:pPr>
            <a:endParaRPr lang="es-ES" sz="2800" b="1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36245" algn="just">
              <a:spcBef>
                <a:spcPts val="100"/>
              </a:spcBef>
              <a:tabLst>
                <a:tab pos="1074420" algn="l"/>
              </a:tabLst>
            </a:pP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Fuerza</a:t>
            </a:r>
            <a:r>
              <a:rPr lang="es-ES" sz="2800" b="1" i="1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Lorentz</a:t>
            </a:r>
            <a:r>
              <a:rPr lang="es-ES" sz="28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45"/>
              </a:spcBef>
            </a:pP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8900" marR="81280" algn="just"/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campo magnético actúa sobre las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partículas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cargadas solo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conductor </a:t>
            </a:r>
            <a:r>
              <a:rPr lang="es-ES" sz="2800" b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</a:t>
            </a:r>
            <a:r>
              <a:rPr lang="es-ES"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mueve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campo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magnético.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8900" marR="81280" algn="just">
              <a:spcBef>
                <a:spcPts val="915"/>
              </a:spcBef>
            </a:pP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otras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partes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circuito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conductor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este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actúa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(barras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resistencias)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ya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se encuentran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fuera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campo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son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fijas.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8900" marR="82550" algn="just">
              <a:spcBef>
                <a:spcPts val="925"/>
              </a:spcBef>
            </a:pP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Teniendo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cuenta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esto,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analicemos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conductor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</a:t>
            </a:r>
            <a:r>
              <a:rPr lang="es-ES" sz="2800" b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conectado</a:t>
            </a:r>
            <a:r>
              <a:rPr lang="es-ES" sz="2800" spc="3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spc="3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z="2800" spc="3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partes restantes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circuito.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8900" marR="81280" algn="just">
              <a:spcBef>
                <a:spcPts val="885"/>
              </a:spcBef>
            </a:pP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electrones libres de la sustancia del conductor </a:t>
            </a:r>
            <a:r>
              <a:rPr lang="es-ES" sz="2800" b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</a:t>
            </a:r>
            <a:r>
              <a:rPr lang="es-ES"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se encuentran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campo magnético realizan un movimiento complejo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ya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simultáneamente se desplazan con respecto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conductor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(desplazamiento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interior,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ejemplo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térmico)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junto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conductor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velocidad</a:t>
            </a:r>
            <a:r>
              <a:rPr lang="es-ES"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“v”</a:t>
            </a:r>
            <a:r>
              <a:rPr lang="es-ES"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bajo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acción</a:t>
            </a:r>
            <a:r>
              <a:rPr lang="es-ES"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fuerza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externa</a:t>
            </a:r>
            <a:r>
              <a:rPr lang="es-ES"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“F”</a:t>
            </a:r>
            <a:r>
              <a:rPr lang="es-ES"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aplicada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conductor.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513556" y="393700"/>
            <a:ext cx="17983200" cy="67223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8900" marR="81915" algn="just">
              <a:spcBef>
                <a:spcPts val="950"/>
              </a:spcBef>
            </a:pP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1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este</a:t>
            </a:r>
            <a:r>
              <a:rPr lang="es-ES" sz="2800" spc="1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caso</a:t>
            </a:r>
            <a:r>
              <a:rPr lang="es-ES" sz="2800" spc="1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interesa</a:t>
            </a:r>
            <a:r>
              <a:rPr lang="es-ES" sz="2800" spc="1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solamente</a:t>
            </a:r>
            <a:r>
              <a:rPr lang="es-ES" sz="2800" spc="1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1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componente</a:t>
            </a:r>
            <a:r>
              <a:rPr lang="es-ES" sz="2800" spc="1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1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1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velocidad</a:t>
            </a:r>
            <a:r>
              <a:rPr lang="es-ES" sz="2800" spc="1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total</a:t>
            </a:r>
            <a:r>
              <a:rPr lang="es-ES" sz="2800" spc="1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1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lang="es-ES" sz="2800" spc="1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electrones que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vinculada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movimiento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conductor.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8900" marR="81280" algn="just">
              <a:spcBef>
                <a:spcPts val="919"/>
              </a:spcBef>
            </a:pP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fuerza</a:t>
            </a:r>
            <a:r>
              <a:rPr lang="es-ES"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electromagnética</a:t>
            </a:r>
            <a:r>
              <a:rPr lang="es-ES" sz="2800" spc="1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actúa</a:t>
            </a:r>
            <a:r>
              <a:rPr lang="es-ES"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sobre</a:t>
            </a:r>
            <a:r>
              <a:rPr lang="es-ES"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cada</a:t>
            </a:r>
            <a:r>
              <a:rPr lang="es-ES"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electrón</a:t>
            </a:r>
            <a:r>
              <a:rPr lang="es-ES"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</a:t>
            </a:r>
            <a:r>
              <a:rPr lang="es-ES" sz="2800" b="1" i="1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s-ES" sz="2800" b="1" i="1" spc="315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lang="es-ES" sz="2800" b="1" i="1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i="1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fuerza</a:t>
            </a:r>
            <a:r>
              <a:rPr lang="es-ES" sz="2800" b="1" i="1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Lorentz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),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1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acuerdo</a:t>
            </a:r>
            <a:r>
              <a:rPr lang="es-ES" sz="2800" spc="1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lang="es-ES" sz="2800" spc="1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1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regla</a:t>
            </a:r>
            <a:r>
              <a:rPr lang="es-ES" sz="2800" spc="1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1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1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mano</a:t>
            </a:r>
            <a:r>
              <a:rPr lang="es-ES" sz="2800" spc="1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derecha</a:t>
            </a:r>
            <a:r>
              <a:rPr lang="es-ES" sz="2800" spc="1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</a:t>
            </a:r>
            <a:r>
              <a:rPr lang="es-ES" sz="2800" spc="1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dirigida</a:t>
            </a:r>
            <a:r>
              <a:rPr lang="es-ES" sz="2800" spc="1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spc="1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</a:t>
            </a:r>
            <a:r>
              <a:rPr lang="es-ES" sz="2800" spc="1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largo</a:t>
            </a:r>
            <a:r>
              <a:rPr lang="es-ES" sz="2800" spc="1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2800" spc="1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conductor</a:t>
            </a:r>
            <a:r>
              <a:rPr lang="es-ES" sz="2800" spc="1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spc="1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 valor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determina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expresión: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" algn="ctr"/>
            <a:r>
              <a:rPr lang="es-ES" sz="3600" b="1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𝐹</a:t>
            </a:r>
            <a:r>
              <a:rPr lang="es-ES" sz="3600" b="1" spc="60" baseline="-1666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s-ES" sz="3600" b="1" spc="240" baseline="-1666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lang="es-ES" sz="3600" b="1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𝐵</a:t>
            </a:r>
            <a:r>
              <a:rPr lang="es-ES" sz="36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𝑒</a:t>
            </a:r>
            <a:r>
              <a:rPr lang="es-ES" sz="3600" b="1" spc="82" baseline="-1666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</a:t>
            </a:r>
            <a:r>
              <a:rPr lang="es-ES" sz="3600" b="1" spc="209" baseline="-1666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𝑣</a:t>
            </a:r>
            <a:endParaRPr lang="es-ES" sz="3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8900" marR="88265" algn="just">
              <a:spcBef>
                <a:spcPts val="1425"/>
              </a:spcBef>
            </a:pP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 acumularse los electrones en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extremo del conductor, se origina una carga negativa excesiva,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mientras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otro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extremo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forma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positiva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igual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magnitud.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25"/>
              </a:spcBef>
            </a:pP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8900" marR="78740" algn="just"/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división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las cargas en el conductor da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lugar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la aparición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campo eléctrico por interacción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partículas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separadas. La fuerza que aparece es la debida a fuerzas en presencia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campo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eléctrico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son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conocidas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</a:t>
            </a:r>
            <a:r>
              <a:rPr lang="es-ES"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Fuerzas</a:t>
            </a:r>
            <a:r>
              <a:rPr lang="es-ES"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Coulomb</a:t>
            </a:r>
            <a:r>
              <a:rPr lang="es-ES"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</a:t>
            </a:r>
            <a:r>
              <a:rPr lang="es-ES" sz="2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Fc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algn="just">
              <a:spcBef>
                <a:spcPts val="20"/>
              </a:spcBef>
            </a:pP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8900" marR="82550" algn="just"/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Fuerzas de Coulomb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son fuerzas de atracción de las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partículas,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 eso, ellas están dirigidas en sentido contrario a las fuerzas electromagnéticas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“F</a:t>
            </a:r>
            <a:r>
              <a:rPr lang="es-ES" sz="2800" b="1" spc="-7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que en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este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caso son exteriores.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1120" marR="1983739">
              <a:lnSpc>
                <a:spcPts val="1390"/>
              </a:lnSpc>
              <a:spcBef>
                <a:spcPts val="5"/>
              </a:spcBef>
            </a:pPr>
            <a:endParaRPr lang="es-ES" sz="1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774114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27035" y="546100"/>
            <a:ext cx="17993521" cy="9710351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 algn="just">
              <a:spcBef>
                <a:spcPts val="160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conductor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mueve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velocidad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constante,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fuerzas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electromagnéticas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cambian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porque dependen de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velocidad, pero los electrones siguen migrando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fuerzas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campo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eléctrico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aumentan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medida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acumulan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extremos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conductor.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6985" algn="just"/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separación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las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interrumpe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cuando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fuerzas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eléctricas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electromagnéticas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igualan, lo que denota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existencia entre los extremos del conductor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diferencia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potencial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estable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6985" algn="just"/>
            <a:endParaRPr lang="es-ES" sz="3600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6985" algn="ctr"/>
            <a:r>
              <a:rPr lang="es-ES" sz="3600" b="1" i="1" spc="-5" dirty="0">
                <a:latin typeface="Arial"/>
                <a:cs typeface="Arial"/>
              </a:rPr>
              <a:t>La</a:t>
            </a:r>
            <a:r>
              <a:rPr lang="es-ES" sz="3600" b="1" i="1" dirty="0">
                <a:latin typeface="Arial"/>
                <a:cs typeface="Arial"/>
              </a:rPr>
              <a:t> acción</a:t>
            </a:r>
            <a:r>
              <a:rPr lang="es-ES" sz="3600" b="1" i="1" spc="5" dirty="0">
                <a:latin typeface="Arial"/>
                <a:cs typeface="Arial"/>
              </a:rPr>
              <a:t> </a:t>
            </a:r>
            <a:r>
              <a:rPr lang="es-ES" sz="3600" b="1" i="1" spc="-5" dirty="0">
                <a:latin typeface="Arial"/>
                <a:cs typeface="Arial"/>
              </a:rPr>
              <a:t>del</a:t>
            </a:r>
            <a:r>
              <a:rPr lang="es-ES" sz="3600" b="1" i="1" dirty="0">
                <a:latin typeface="Arial"/>
                <a:cs typeface="Arial"/>
              </a:rPr>
              <a:t> campo</a:t>
            </a:r>
            <a:r>
              <a:rPr lang="es-ES" sz="3600" b="1" i="1" spc="5" dirty="0">
                <a:latin typeface="Arial"/>
                <a:cs typeface="Arial"/>
              </a:rPr>
              <a:t> </a:t>
            </a:r>
            <a:r>
              <a:rPr lang="es-ES" sz="3600" b="1" i="1" spc="-5" dirty="0">
                <a:latin typeface="Arial"/>
                <a:cs typeface="Arial"/>
              </a:rPr>
              <a:t>magnético</a:t>
            </a:r>
            <a:r>
              <a:rPr lang="es-ES" sz="3600" b="1" i="1" dirty="0">
                <a:latin typeface="Arial"/>
                <a:cs typeface="Arial"/>
              </a:rPr>
              <a:t> </a:t>
            </a:r>
            <a:r>
              <a:rPr lang="es-ES" sz="3600" b="1" i="1" spc="-5" dirty="0">
                <a:latin typeface="Arial"/>
                <a:cs typeface="Arial"/>
              </a:rPr>
              <a:t>sobre</a:t>
            </a:r>
            <a:r>
              <a:rPr lang="es-ES" sz="3600" b="1" i="1" dirty="0">
                <a:latin typeface="Arial"/>
                <a:cs typeface="Arial"/>
              </a:rPr>
              <a:t> </a:t>
            </a:r>
            <a:r>
              <a:rPr lang="es-ES" sz="3600" b="1" i="1" spc="-5" dirty="0">
                <a:latin typeface="Arial"/>
                <a:cs typeface="Arial"/>
              </a:rPr>
              <a:t>los</a:t>
            </a:r>
            <a:r>
              <a:rPr lang="es-ES" sz="3600" b="1" i="1" dirty="0">
                <a:latin typeface="Arial"/>
                <a:cs typeface="Arial"/>
              </a:rPr>
              <a:t> </a:t>
            </a:r>
            <a:r>
              <a:rPr lang="es-ES" sz="3600" b="1" i="1" spc="-5" dirty="0">
                <a:latin typeface="Arial"/>
                <a:cs typeface="Arial"/>
              </a:rPr>
              <a:t>electrones</a:t>
            </a:r>
            <a:r>
              <a:rPr lang="es-ES" sz="3600" b="1" i="1" dirty="0">
                <a:latin typeface="Arial"/>
                <a:cs typeface="Arial"/>
              </a:rPr>
              <a:t> </a:t>
            </a:r>
            <a:r>
              <a:rPr lang="es-ES" sz="3600" b="1" i="1" spc="-5" dirty="0">
                <a:latin typeface="Arial"/>
                <a:cs typeface="Arial"/>
              </a:rPr>
              <a:t>libres</a:t>
            </a:r>
            <a:r>
              <a:rPr lang="es-ES" sz="3600" b="1" i="1" dirty="0">
                <a:latin typeface="Arial"/>
                <a:cs typeface="Arial"/>
              </a:rPr>
              <a:t> </a:t>
            </a:r>
            <a:r>
              <a:rPr lang="es-ES" sz="3600" b="1" i="1" spc="-5" dirty="0">
                <a:latin typeface="Arial"/>
                <a:cs typeface="Arial"/>
              </a:rPr>
              <a:t>del conductor</a:t>
            </a:r>
            <a:r>
              <a:rPr lang="es-ES" sz="3600" b="1" i="1" dirty="0">
                <a:latin typeface="Arial"/>
                <a:cs typeface="Arial"/>
              </a:rPr>
              <a:t> </a:t>
            </a:r>
            <a:r>
              <a:rPr lang="es-ES" sz="3600" b="1" i="1" spc="-5" dirty="0">
                <a:latin typeface="Arial"/>
                <a:cs typeface="Arial"/>
              </a:rPr>
              <a:t>durante </a:t>
            </a:r>
            <a:r>
              <a:rPr lang="es-ES" sz="3600" b="1" i="1" dirty="0">
                <a:latin typeface="Arial"/>
                <a:cs typeface="Arial"/>
              </a:rPr>
              <a:t>su movimiento es la causa </a:t>
            </a:r>
            <a:r>
              <a:rPr lang="es-ES" sz="3600" b="1" i="1" spc="-5" dirty="0">
                <a:latin typeface="Arial"/>
                <a:cs typeface="Arial"/>
              </a:rPr>
              <a:t>de </a:t>
            </a:r>
            <a:r>
              <a:rPr lang="es-ES" sz="3600" b="1" i="1" dirty="0">
                <a:latin typeface="Arial"/>
                <a:cs typeface="Arial"/>
              </a:rPr>
              <a:t>la </a:t>
            </a:r>
            <a:r>
              <a:rPr lang="es-ES" sz="3600" b="1" i="1" spc="-5" dirty="0">
                <a:latin typeface="Arial"/>
                <a:cs typeface="Arial"/>
              </a:rPr>
              <a:t>aparición de la </a:t>
            </a:r>
            <a:r>
              <a:rPr lang="es-ES" sz="3600" b="1" i="1" dirty="0">
                <a:latin typeface="Arial"/>
                <a:cs typeface="Arial"/>
              </a:rPr>
              <a:t>fuerza</a:t>
            </a:r>
            <a:r>
              <a:rPr lang="es-ES" sz="3600" b="1" i="1" spc="-10" dirty="0">
                <a:latin typeface="Arial"/>
                <a:cs typeface="Arial"/>
              </a:rPr>
              <a:t> </a:t>
            </a:r>
            <a:r>
              <a:rPr lang="es-ES" sz="3600" b="1" i="1" spc="-5" dirty="0">
                <a:latin typeface="Arial"/>
                <a:cs typeface="Arial"/>
              </a:rPr>
              <a:t>electromotriz llamada </a:t>
            </a:r>
            <a:r>
              <a:rPr lang="es-ES" sz="3600" b="1" i="1" spc="-5" dirty="0" err="1">
                <a:latin typeface="Arial"/>
                <a:cs typeface="Arial"/>
              </a:rPr>
              <a:t>f.e.m</a:t>
            </a:r>
            <a:r>
              <a:rPr lang="es-ES" sz="3600" b="1" i="1" spc="5" dirty="0">
                <a:latin typeface="Arial"/>
                <a:cs typeface="Arial"/>
              </a:rPr>
              <a:t> </a:t>
            </a:r>
            <a:r>
              <a:rPr lang="es-ES" sz="3600" b="1" i="1" spc="-10" dirty="0">
                <a:latin typeface="Arial"/>
                <a:cs typeface="Arial"/>
              </a:rPr>
              <a:t>de</a:t>
            </a:r>
            <a:r>
              <a:rPr lang="es-ES" sz="3600" b="1" i="1" spc="10" dirty="0">
                <a:latin typeface="Arial"/>
                <a:cs typeface="Arial"/>
              </a:rPr>
              <a:t> </a:t>
            </a:r>
            <a:r>
              <a:rPr lang="es-ES" sz="3600" b="1" i="1" spc="-5" dirty="0">
                <a:latin typeface="Arial"/>
                <a:cs typeface="Arial"/>
              </a:rPr>
              <a:t>inducción</a:t>
            </a:r>
            <a:r>
              <a:rPr lang="es-ES" sz="3600" b="1" i="1" dirty="0">
                <a:latin typeface="Arial"/>
                <a:cs typeface="Arial"/>
              </a:rPr>
              <a:t> </a:t>
            </a:r>
            <a:r>
              <a:rPr lang="es-ES" sz="3600" b="1" i="1" spc="-5" dirty="0">
                <a:latin typeface="Arial"/>
                <a:cs typeface="Arial"/>
              </a:rPr>
              <a:t>electromagnética.</a:t>
            </a:r>
          </a:p>
          <a:p>
            <a:pPr marL="12700" marR="6985" algn="just"/>
            <a:endParaRPr lang="es-ES" sz="2800" b="1" i="1" spc="-5" dirty="0">
              <a:latin typeface="Arial"/>
              <a:cs typeface="Arial"/>
            </a:endParaRPr>
          </a:p>
          <a:p>
            <a:pPr marL="12700" marR="5080" algn="just">
              <a:spcBef>
                <a:spcPts val="195"/>
              </a:spcBef>
            </a:pP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conductor </a:t>
            </a:r>
            <a:r>
              <a:rPr lang="es-ES" sz="2800" b="1" spc="-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la figura se mueve a una velocidad constante gracias a la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energía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mecánica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motor primario cualquiera, es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decir,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gracias a una fuente de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energía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mecánica.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Bef>
                <a:spcPts val="40"/>
              </a:spcBef>
            </a:pP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/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mecánica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movimiento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conductor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es:</a:t>
            </a:r>
          </a:p>
          <a:p>
            <a:pPr>
              <a:spcBef>
                <a:spcPts val="15"/>
              </a:spcBef>
            </a:pP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35" algn="ctr">
              <a:tabLst>
                <a:tab pos="1351280" algn="l"/>
              </a:tabLst>
            </a:pPr>
            <a:r>
              <a:rPr lang="es-ES" sz="36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Pmec</a:t>
            </a:r>
            <a:r>
              <a:rPr lang="es-ES" sz="36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lang="es-ES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</a:t>
            </a:r>
            <a:r>
              <a:rPr lang="es-ES" sz="36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	</a:t>
            </a:r>
            <a:r>
              <a:rPr lang="es-ES" sz="3600" i="1" spc="-5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ec</a:t>
            </a:r>
            <a:r>
              <a:rPr lang="es-ES" sz="3600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es-ES" sz="3600" i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(1)</a:t>
            </a:r>
            <a:endParaRPr lang="es-ES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/>
            <a:r>
              <a:rPr lang="es-ES" sz="2800" b="1" i="1" u="heavy" spc="-5" dirty="0">
                <a:uFill>
                  <a:solidFill>
                    <a:srgbClr val="000000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Donde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1645"/>
            <a:r>
              <a:rPr lang="es-ES"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“F”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fuerza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actúa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sobre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conductor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Microsoft Sans Serif"/>
                <a:cs typeface="Microsoft Sans Serif"/>
              </a:rPr>
              <a:t>y es</a:t>
            </a:r>
            <a:r>
              <a:rPr lang="es-ES" sz="2800" spc="10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ejercida</a:t>
            </a:r>
            <a:r>
              <a:rPr lang="es-ES" sz="2800" spc="20" dirty="0">
                <a:latin typeface="Microsoft Sans Serif"/>
                <a:cs typeface="Microsoft Sans Serif"/>
              </a:rPr>
              <a:t> </a:t>
            </a:r>
            <a:r>
              <a:rPr lang="es-ES" sz="2800" dirty="0">
                <a:latin typeface="Microsoft Sans Serif"/>
                <a:cs typeface="Microsoft Sans Serif"/>
              </a:rPr>
              <a:t>por </a:t>
            </a:r>
            <a:r>
              <a:rPr lang="es-ES" sz="2800" spc="-5" dirty="0">
                <a:latin typeface="Microsoft Sans Serif"/>
                <a:cs typeface="Microsoft Sans Serif"/>
              </a:rPr>
              <a:t>el</a:t>
            </a:r>
            <a:r>
              <a:rPr lang="es-ES" sz="2800" spc="15" dirty="0">
                <a:latin typeface="Microsoft Sans Serif"/>
                <a:cs typeface="Microsoft Sans Serif"/>
              </a:rPr>
              <a:t> </a:t>
            </a:r>
            <a:r>
              <a:rPr lang="es-ES" sz="2800" dirty="0">
                <a:latin typeface="Microsoft Sans Serif"/>
                <a:cs typeface="Microsoft Sans Serif"/>
              </a:rPr>
              <a:t>motor</a:t>
            </a:r>
            <a:r>
              <a:rPr lang="es-ES" sz="2800" spc="10" dirty="0">
                <a:latin typeface="Microsoft Sans Serif"/>
                <a:cs typeface="Microsoft Sans Serif"/>
              </a:rPr>
              <a:t> </a:t>
            </a:r>
            <a:r>
              <a:rPr lang="es-ES" sz="2800" dirty="0">
                <a:latin typeface="Microsoft Sans Serif"/>
                <a:cs typeface="Microsoft Sans Serif"/>
              </a:rPr>
              <a:t>primario.</a:t>
            </a:r>
          </a:p>
          <a:p>
            <a:pPr marL="461645"/>
            <a:r>
              <a:rPr lang="es-ES" sz="2800" b="1" spc="-5" dirty="0">
                <a:solidFill>
                  <a:srgbClr val="001F5F"/>
                </a:solidFill>
                <a:latin typeface="Arial"/>
                <a:cs typeface="Arial"/>
              </a:rPr>
              <a:t>“v” </a:t>
            </a:r>
            <a:r>
              <a:rPr lang="es-ES" sz="2800" spc="-5" dirty="0">
                <a:latin typeface="Microsoft Sans Serif"/>
                <a:cs typeface="Microsoft Sans Serif"/>
              </a:rPr>
              <a:t>es</a:t>
            </a:r>
            <a:r>
              <a:rPr lang="es-ES" sz="2800" spc="5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la</a:t>
            </a:r>
            <a:r>
              <a:rPr lang="es-ES" sz="2800" spc="10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velocidad</a:t>
            </a:r>
            <a:r>
              <a:rPr lang="es-ES" sz="2800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del movimiento.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61156" y="1308100"/>
            <a:ext cx="17993521" cy="6650539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algn="just"/>
            <a:r>
              <a:rPr lang="es-ES" sz="2800" spc="-5" dirty="0">
                <a:latin typeface="Microsoft Sans Serif"/>
                <a:cs typeface="Microsoft Sans Serif"/>
              </a:rPr>
              <a:t>Gracias</a:t>
            </a:r>
            <a:r>
              <a:rPr lang="es-ES" sz="2800" spc="85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a</a:t>
            </a:r>
            <a:r>
              <a:rPr lang="es-ES" sz="2800" spc="85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la</a:t>
            </a:r>
            <a:r>
              <a:rPr lang="es-ES" sz="2800" spc="90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inducción</a:t>
            </a:r>
            <a:r>
              <a:rPr lang="es-ES" sz="2800" spc="80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electromagnética</a:t>
            </a:r>
            <a:r>
              <a:rPr lang="es-ES" sz="2800" spc="80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en</a:t>
            </a:r>
            <a:r>
              <a:rPr lang="es-ES" sz="2800" spc="75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el</a:t>
            </a:r>
            <a:r>
              <a:rPr lang="es-ES" sz="2800" spc="80" dirty="0">
                <a:latin typeface="Microsoft Sans Serif"/>
                <a:cs typeface="Microsoft Sans Serif"/>
              </a:rPr>
              <a:t> </a:t>
            </a:r>
            <a:r>
              <a:rPr lang="es-ES" sz="2800" dirty="0">
                <a:latin typeface="Microsoft Sans Serif"/>
                <a:cs typeface="Microsoft Sans Serif"/>
              </a:rPr>
              <a:t>conductor</a:t>
            </a:r>
            <a:r>
              <a:rPr lang="es-ES" sz="2800" spc="85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actúa</a:t>
            </a:r>
            <a:r>
              <a:rPr lang="es-ES" sz="2800" spc="85" dirty="0">
                <a:latin typeface="Microsoft Sans Serif"/>
                <a:cs typeface="Microsoft Sans Serif"/>
              </a:rPr>
              <a:t> </a:t>
            </a:r>
            <a:r>
              <a:rPr lang="es-ES" sz="2800" spc="-10" dirty="0">
                <a:latin typeface="Microsoft Sans Serif"/>
                <a:cs typeface="Microsoft Sans Serif"/>
              </a:rPr>
              <a:t>una</a:t>
            </a:r>
            <a:r>
              <a:rPr lang="es-ES" sz="2800" spc="100" dirty="0">
                <a:latin typeface="Microsoft Sans Serif"/>
                <a:cs typeface="Microsoft Sans Serif"/>
              </a:rPr>
              <a:t> </a:t>
            </a:r>
            <a:r>
              <a:rPr lang="es-ES" sz="2800" b="1" spc="-5" dirty="0" err="1">
                <a:latin typeface="Arial"/>
                <a:cs typeface="Arial"/>
              </a:rPr>
              <a:t>f.e.m</a:t>
            </a:r>
            <a:r>
              <a:rPr lang="es-ES" sz="2800" b="1" spc="80" dirty="0">
                <a:latin typeface="Arial"/>
                <a:cs typeface="Arial"/>
              </a:rPr>
              <a:t> </a:t>
            </a:r>
            <a:r>
              <a:rPr lang="es-ES" sz="2800" dirty="0">
                <a:latin typeface="Microsoft Sans Serif"/>
                <a:cs typeface="Microsoft Sans Serif"/>
              </a:rPr>
              <a:t>y</a:t>
            </a:r>
            <a:r>
              <a:rPr lang="es-ES" sz="2800" spc="75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hay</a:t>
            </a:r>
            <a:r>
              <a:rPr lang="es-ES" sz="2800" spc="70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corrientes que</a:t>
            </a:r>
            <a:r>
              <a:rPr lang="es-ES" sz="2800" spc="15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se</a:t>
            </a:r>
            <a:r>
              <a:rPr lang="es-ES" sz="2800" spc="20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encuentran</a:t>
            </a:r>
            <a:r>
              <a:rPr lang="es-ES" sz="2800" spc="15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relacionadas</a:t>
            </a:r>
            <a:r>
              <a:rPr lang="es-ES" sz="2800" spc="10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a</a:t>
            </a:r>
            <a:r>
              <a:rPr lang="es-ES" sz="2800" spc="15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través</a:t>
            </a:r>
            <a:r>
              <a:rPr lang="es-ES" sz="2800" spc="10" dirty="0">
                <a:latin typeface="Microsoft Sans Serif"/>
                <a:cs typeface="Microsoft Sans Serif"/>
              </a:rPr>
              <a:t> </a:t>
            </a:r>
            <a:r>
              <a:rPr lang="es-ES" sz="2800" dirty="0">
                <a:latin typeface="Microsoft Sans Serif"/>
                <a:cs typeface="Microsoft Sans Serif"/>
              </a:rPr>
              <a:t>de</a:t>
            </a:r>
            <a:r>
              <a:rPr lang="es-ES" sz="2800" spc="15" dirty="0">
                <a:latin typeface="Microsoft Sans Serif"/>
                <a:cs typeface="Microsoft Sans Serif"/>
              </a:rPr>
              <a:t> </a:t>
            </a:r>
            <a:r>
              <a:rPr lang="es-ES" sz="2800" spc="-15" dirty="0">
                <a:latin typeface="Microsoft Sans Serif"/>
                <a:cs typeface="Microsoft Sans Serif"/>
              </a:rPr>
              <a:t>la</a:t>
            </a:r>
            <a:r>
              <a:rPr lang="es-ES" sz="2800" spc="40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siguiente</a:t>
            </a:r>
            <a:r>
              <a:rPr lang="es-ES" sz="2800" spc="10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expresión:</a:t>
            </a:r>
          </a:p>
          <a:p>
            <a:pPr algn="just"/>
            <a:endParaRPr lang="es-ES" sz="2800" spc="-5" dirty="0">
              <a:latin typeface="Microsoft Sans Serif"/>
              <a:cs typeface="Microsoft Sans Serif"/>
            </a:endParaRPr>
          </a:p>
          <a:p>
            <a:pPr marL="12700" algn="just">
              <a:spcBef>
                <a:spcPts val="100"/>
              </a:spcBef>
            </a:pPr>
            <a:r>
              <a:rPr lang="es-ES" sz="2800" b="1" i="1" u="heavy" spc="-5" dirty="0">
                <a:uFill>
                  <a:solidFill>
                    <a:srgbClr val="000000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Donde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5"/>
              </a:spcBef>
            </a:pP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90245" marR="9525" indent="-228600" algn="just">
              <a:spcBef>
                <a:spcPts val="5"/>
              </a:spcBef>
              <a:buChar char="-"/>
              <a:tabLst>
                <a:tab pos="690245" algn="l"/>
                <a:tab pos="690880" algn="l"/>
              </a:tabLst>
            </a:pP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“ro”</a:t>
            </a:r>
            <a:r>
              <a:rPr lang="es-ES" sz="2800" b="1" spc="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lang="es-ES" sz="2800" spc="1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1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resistencia</a:t>
            </a:r>
            <a:r>
              <a:rPr lang="es-ES" sz="2800" spc="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2800" spc="1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conductor</a:t>
            </a:r>
            <a:r>
              <a:rPr lang="es-ES" sz="2800" spc="1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</a:t>
            </a:r>
            <a:r>
              <a:rPr lang="es-ES" sz="2800" b="1" spc="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(resistencia</a:t>
            </a:r>
            <a:r>
              <a:rPr lang="es-ES" sz="2800" b="1" i="1" spc="1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i="1" spc="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fuente</a:t>
            </a:r>
            <a:r>
              <a:rPr lang="es-ES" sz="2800" b="1" i="1" spc="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1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energía eléctrica</a:t>
            </a:r>
            <a:r>
              <a:rPr lang="es-ES" sz="2800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90245" marR="5080" indent="-228600" algn="just">
              <a:spcBef>
                <a:spcPts val="935"/>
              </a:spcBef>
              <a:buClr>
                <a:srgbClr val="001F5F"/>
              </a:buClr>
              <a:buFont typeface="Arial"/>
              <a:buChar char="-"/>
              <a:tabLst>
                <a:tab pos="733425" algn="l"/>
                <a:tab pos="734060" algn="l"/>
              </a:tabLst>
            </a:pP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“r”</a:t>
            </a:r>
            <a:r>
              <a:rPr lang="es-ES" sz="2800" b="1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lang="es-ES"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resistencia</a:t>
            </a:r>
            <a:r>
              <a:rPr lang="es-ES" sz="2800" spc="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parte</a:t>
            </a:r>
            <a:r>
              <a:rPr lang="es-ES" sz="2800" spc="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externa</a:t>
            </a:r>
            <a:r>
              <a:rPr lang="es-ES" sz="2800" spc="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circuito,</a:t>
            </a:r>
            <a:r>
              <a:rPr lang="es-ES" sz="2800" spc="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incluida</a:t>
            </a:r>
            <a:r>
              <a:rPr lang="es-ES" sz="2800" spc="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resistencia</a:t>
            </a:r>
            <a:r>
              <a:rPr lang="es-ES" sz="2800" spc="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receptor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partes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barras</a:t>
            </a:r>
            <a:r>
              <a:rPr lang="es-ES"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entran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circuito.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35"/>
              </a:spcBef>
            </a:pP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>
              <a:spcBef>
                <a:spcPts val="5"/>
              </a:spcBef>
            </a:pP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este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caso,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conductor</a:t>
            </a:r>
            <a:r>
              <a:rPr lang="es-ES"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</a:t>
            </a:r>
            <a:r>
              <a:rPr lang="es-ES"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fuente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f.e.m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cuya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eléctrica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es:</a:t>
            </a:r>
          </a:p>
          <a:p>
            <a:pPr marL="635" algn="ctr">
              <a:spcBef>
                <a:spcPts val="940"/>
              </a:spcBef>
              <a:tabLst>
                <a:tab pos="563245" algn="l"/>
              </a:tabLst>
            </a:pPr>
            <a:r>
              <a:rPr lang="es-ES" sz="3600" b="1" spc="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𝑃</a:t>
            </a:r>
            <a:r>
              <a:rPr lang="es-ES" sz="3600" b="1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	</a:t>
            </a:r>
            <a:r>
              <a:rPr lang="es-ES" sz="3600" b="1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ɛ </a:t>
            </a:r>
            <a:r>
              <a:rPr lang="es-ES" sz="3600" b="1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𝐼</a:t>
            </a:r>
            <a:endParaRPr lang="es-ES" sz="3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4450" algn="ctr">
              <a:spcBef>
                <a:spcPts val="880"/>
              </a:spcBef>
            </a:pP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Electromagnética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</a:t>
            </a:r>
          </a:p>
          <a:p>
            <a:pPr marL="44450" algn="just">
              <a:spcBef>
                <a:spcPts val="880"/>
              </a:spcBef>
            </a:pP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</a:t>
            </a:r>
            <a:r>
              <a:rPr lang="es-ES" sz="2800" spc="1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aparecer</a:t>
            </a:r>
            <a:r>
              <a:rPr lang="es-ES" sz="2800" spc="1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1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r>
              <a:rPr lang="es-ES" sz="2800" spc="1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1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1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conductor</a:t>
            </a:r>
            <a:r>
              <a:rPr lang="es-ES" sz="2800" spc="1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</a:t>
            </a:r>
            <a:r>
              <a:rPr lang="es-ES" sz="2800" b="1" spc="1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surge</a:t>
            </a:r>
            <a:r>
              <a:rPr lang="es-ES" sz="2800" spc="1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lang="es-ES" sz="2800" spc="1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Fuerza</a:t>
            </a:r>
            <a:r>
              <a:rPr lang="es-ES" sz="2800" b="1" spc="1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Electromagnética</a:t>
            </a:r>
            <a:r>
              <a:rPr lang="es-ES" sz="2800" b="1" spc="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“Fm”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actúa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dirección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perpendicular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8" name="Imagen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9240" y="1917700"/>
            <a:ext cx="2499915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8108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7124" y="563030"/>
            <a:ext cx="18105831" cy="9820637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8890" algn="just">
              <a:spcBef>
                <a:spcPts val="160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Aplicando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regla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mano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derecha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comprobar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3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3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fuerza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electromagnética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“Fm”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tiene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sentido contrario al movimiento. Por lo que se dice que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fuerza</a:t>
            </a:r>
            <a:r>
              <a:rPr sz="2800" spc="2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exterior</a:t>
            </a:r>
            <a:r>
              <a:rPr sz="2800" spc="20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2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229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“Fuerza</a:t>
            </a:r>
            <a:r>
              <a:rPr sz="2800" b="1" spc="1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Motora”</a:t>
            </a:r>
            <a:r>
              <a:rPr sz="2800" b="1" spc="2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1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2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2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2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origina</a:t>
            </a:r>
            <a:r>
              <a:rPr sz="2800" spc="2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spc="20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20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movimiento</a:t>
            </a:r>
            <a:r>
              <a:rPr sz="2800" spc="2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relativo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(Fm)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llamada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“Fuerza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Frenante”.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Bef>
                <a:spcPts val="35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6350" algn="just"/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Cuando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velocidad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“v”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es</a:t>
            </a:r>
            <a:r>
              <a:rPr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constante</a:t>
            </a:r>
            <a:r>
              <a:rPr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(estado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estacionario)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fuerzas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motora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frenante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son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iguales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si,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entonces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asegurar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que:</a:t>
            </a:r>
          </a:p>
          <a:p>
            <a:pPr>
              <a:spcBef>
                <a:spcPts val="55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sz="3600" b="1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𝐹</a:t>
            </a:r>
            <a:r>
              <a:rPr sz="3600" b="1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sz="3600" b="1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600" b="1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𝐹𝑚</a:t>
            </a:r>
            <a:r>
              <a:rPr sz="3600" b="1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sz="3600" b="1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600" b="1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𝐵</a:t>
            </a:r>
            <a:r>
              <a:rPr sz="36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600" b="1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𝐼</a:t>
            </a:r>
            <a:r>
              <a:rPr sz="3600" b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600" b="1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𝑙</a:t>
            </a:r>
            <a:endParaRPr sz="3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Bef>
                <a:spcPts val="15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/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Sustituyendo la expresión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fuerza en la fórmula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 mecánica</a:t>
            </a:r>
            <a:r>
              <a:rPr sz="2800" spc="3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ecuación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(1)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obtiene: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sz="3600" b="1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𝑃𝑚𝑒𝑐</a:t>
            </a:r>
            <a:r>
              <a:rPr sz="3600" b="1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sz="3600" b="1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600" b="1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𝐹</a:t>
            </a:r>
            <a:r>
              <a:rPr sz="36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600" b="1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𝑣</a:t>
            </a:r>
            <a:r>
              <a:rPr sz="3600" b="1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sz="3600" b="1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600" b="1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𝐵</a:t>
            </a:r>
            <a:r>
              <a:rPr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600" b="1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𝑣</a:t>
            </a:r>
            <a:r>
              <a:rPr sz="36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600" b="1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𝐼</a:t>
            </a:r>
            <a:r>
              <a:rPr sz="3600" b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600" b="1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𝑙</a:t>
            </a:r>
            <a:endParaRPr sz="3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Bef>
                <a:spcPts val="40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/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Dado</a:t>
            </a:r>
            <a:r>
              <a:rPr sz="2800" b="1" i="1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pPr algn="ctr"/>
            <a:r>
              <a:rPr sz="3600" b="1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𝐵</a:t>
            </a:r>
            <a:r>
              <a:rPr sz="36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600" b="1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𝑣</a:t>
            </a:r>
            <a:r>
              <a:rPr sz="3600" b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600" b="1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𝑙</a:t>
            </a:r>
            <a:r>
              <a:rPr sz="3600" b="1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sz="3600" b="1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600" b="1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𝖼</a:t>
            </a:r>
            <a:endParaRPr sz="3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Bef>
                <a:spcPts val="35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>
              <a:spcBef>
                <a:spcPts val="5"/>
              </a:spcBef>
            </a:pP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Entonces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pPr algn="ctr"/>
            <a:r>
              <a:rPr sz="3600" b="1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𝑃𝑚𝑒𝑐</a:t>
            </a:r>
            <a:r>
              <a:rPr sz="3600" b="1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sz="3600" b="1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600" b="1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𝖼</a:t>
            </a:r>
            <a:r>
              <a:rPr sz="36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600" b="1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𝐼</a:t>
            </a:r>
            <a:r>
              <a:rPr sz="3600" b="1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sz="3600" b="1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600" b="1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𝑃</a:t>
            </a:r>
            <a:endParaRPr lang="es-ES" sz="3600" b="1" spc="9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s-ES" sz="2800" b="1" i="1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s-ES" sz="36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lang="es-ES" sz="3600" b="1" i="1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consiguiente</a:t>
            </a:r>
            <a:r>
              <a:rPr lang="es-ES" sz="3600" b="1" i="1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3600" b="1" i="1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lang="es-ES" sz="3600" b="1" i="1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mecánica</a:t>
            </a:r>
            <a:r>
              <a:rPr lang="es-ES" sz="3600" b="1" i="1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3600" b="1" i="1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motor</a:t>
            </a:r>
            <a:r>
              <a:rPr lang="es-ES" sz="3600" b="1" i="1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lang="es-ES" sz="3600" b="1" i="1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igual</a:t>
            </a:r>
            <a:r>
              <a:rPr lang="es-ES" sz="3600" b="1" i="1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3600" b="1" i="1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3600" b="1" i="1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 </a:t>
            </a:r>
            <a:r>
              <a:rPr lang="es-ES" sz="36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eléctrica</a:t>
            </a:r>
            <a:r>
              <a:rPr lang="es-ES" sz="3600" b="1" i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36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36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fuente.</a:t>
            </a:r>
          </a:p>
          <a:p>
            <a:pPr algn="just"/>
            <a:endParaRPr lang="es-ES" sz="2800" b="1" i="1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615195" y="4985130"/>
            <a:ext cx="139001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latin typeface="Microsoft Sans Serif"/>
                <a:cs typeface="Microsoft Sans Serif"/>
              </a:rPr>
              <a:t>:</a:t>
            </a:r>
            <a:endParaRPr sz="12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6615195" y="4985130"/>
            <a:ext cx="139001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latin typeface="Microsoft Sans Serif"/>
                <a:cs typeface="Microsoft Sans Serif"/>
              </a:rPr>
              <a:t>:</a:t>
            </a:r>
            <a:endParaRPr sz="1200" dirty="0">
              <a:latin typeface="Microsoft Sans Serif"/>
              <a:cs typeface="Microsoft Sans Serif"/>
            </a:endParaRPr>
          </a:p>
        </p:txBody>
      </p:sp>
      <p:grpSp>
        <p:nvGrpSpPr>
          <p:cNvPr id="5" name="object 10"/>
          <p:cNvGrpSpPr/>
          <p:nvPr/>
        </p:nvGrpSpPr>
        <p:grpSpPr>
          <a:xfrm>
            <a:off x="8819356" y="241301"/>
            <a:ext cx="11125200" cy="8763000"/>
            <a:chOff x="2484120" y="758189"/>
            <a:chExt cx="2952750" cy="2486025"/>
          </a:xfrm>
        </p:grpSpPr>
        <p:pic>
          <p:nvPicPr>
            <p:cNvPr id="6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84120" y="758189"/>
              <a:ext cx="2952750" cy="2486025"/>
            </a:xfrm>
            <a:prstGeom prst="rect">
              <a:avLst/>
            </a:prstGeom>
          </p:spPr>
        </p:pic>
        <p:sp>
          <p:nvSpPr>
            <p:cNvPr id="8" name="object 13"/>
            <p:cNvSpPr/>
            <p:nvPr/>
          </p:nvSpPr>
          <p:spPr>
            <a:xfrm>
              <a:off x="4743450" y="2362199"/>
              <a:ext cx="228600" cy="238125"/>
            </a:xfrm>
            <a:custGeom>
              <a:avLst/>
              <a:gdLst/>
              <a:ahLst/>
              <a:cxnLst/>
              <a:rect l="l" t="t" r="r" b="b"/>
              <a:pathLst>
                <a:path w="228600" h="238125">
                  <a:moveTo>
                    <a:pt x="0" y="119125"/>
                  </a:moveTo>
                  <a:lnTo>
                    <a:pt x="8983" y="72759"/>
                  </a:lnTo>
                  <a:lnTo>
                    <a:pt x="33480" y="34893"/>
                  </a:lnTo>
                  <a:lnTo>
                    <a:pt x="69812" y="9362"/>
                  </a:lnTo>
                  <a:lnTo>
                    <a:pt x="114300" y="0"/>
                  </a:lnTo>
                  <a:lnTo>
                    <a:pt x="158787" y="9362"/>
                  </a:lnTo>
                  <a:lnTo>
                    <a:pt x="195119" y="34893"/>
                  </a:lnTo>
                  <a:lnTo>
                    <a:pt x="219616" y="72759"/>
                  </a:lnTo>
                  <a:lnTo>
                    <a:pt x="228600" y="119125"/>
                  </a:lnTo>
                  <a:lnTo>
                    <a:pt x="219616" y="165419"/>
                  </a:lnTo>
                  <a:lnTo>
                    <a:pt x="195119" y="203247"/>
                  </a:lnTo>
                  <a:lnTo>
                    <a:pt x="158787" y="228764"/>
                  </a:lnTo>
                  <a:lnTo>
                    <a:pt x="114300" y="238125"/>
                  </a:lnTo>
                  <a:lnTo>
                    <a:pt x="69812" y="228764"/>
                  </a:lnTo>
                  <a:lnTo>
                    <a:pt x="33480" y="203247"/>
                  </a:lnTo>
                  <a:lnTo>
                    <a:pt x="8983" y="165419"/>
                  </a:lnTo>
                  <a:lnTo>
                    <a:pt x="0" y="119125"/>
                  </a:lnTo>
                  <a:close/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18380" y="2419349"/>
              <a:ext cx="76200" cy="161925"/>
            </a:xfrm>
            <a:prstGeom prst="rect">
              <a:avLst/>
            </a:prstGeom>
          </p:spPr>
        </p:pic>
        <p:sp>
          <p:nvSpPr>
            <p:cNvPr id="10" name="object 15"/>
            <p:cNvSpPr/>
            <p:nvPr/>
          </p:nvSpPr>
          <p:spPr>
            <a:xfrm>
              <a:off x="4152900" y="2500375"/>
              <a:ext cx="361950" cy="85725"/>
            </a:xfrm>
            <a:custGeom>
              <a:avLst/>
              <a:gdLst/>
              <a:ahLst/>
              <a:cxnLst/>
              <a:rect l="l" t="t" r="r" b="b"/>
              <a:pathLst>
                <a:path w="361950" h="85725">
                  <a:moveTo>
                    <a:pt x="276225" y="57143"/>
                  </a:moveTo>
                  <a:lnTo>
                    <a:pt x="276225" y="85725"/>
                  </a:lnTo>
                  <a:lnTo>
                    <a:pt x="333290" y="57150"/>
                  </a:lnTo>
                  <a:lnTo>
                    <a:pt x="276225" y="57143"/>
                  </a:lnTo>
                  <a:close/>
                </a:path>
                <a:path w="361950" h="85725">
                  <a:moveTo>
                    <a:pt x="276225" y="28568"/>
                  </a:moveTo>
                  <a:lnTo>
                    <a:pt x="276225" y="57143"/>
                  </a:lnTo>
                  <a:lnTo>
                    <a:pt x="290449" y="57150"/>
                  </a:lnTo>
                  <a:lnTo>
                    <a:pt x="290449" y="28575"/>
                  </a:lnTo>
                  <a:lnTo>
                    <a:pt x="276225" y="28568"/>
                  </a:lnTo>
                  <a:close/>
                </a:path>
                <a:path w="361950" h="85725">
                  <a:moveTo>
                    <a:pt x="276225" y="0"/>
                  </a:moveTo>
                  <a:lnTo>
                    <a:pt x="276225" y="28568"/>
                  </a:lnTo>
                  <a:lnTo>
                    <a:pt x="290449" y="28575"/>
                  </a:lnTo>
                  <a:lnTo>
                    <a:pt x="290449" y="57150"/>
                  </a:lnTo>
                  <a:lnTo>
                    <a:pt x="333302" y="57143"/>
                  </a:lnTo>
                  <a:lnTo>
                    <a:pt x="361950" y="42799"/>
                  </a:lnTo>
                  <a:lnTo>
                    <a:pt x="276225" y="0"/>
                  </a:lnTo>
                  <a:close/>
                </a:path>
                <a:path w="361950" h="85725">
                  <a:moveTo>
                    <a:pt x="0" y="28448"/>
                  </a:moveTo>
                  <a:lnTo>
                    <a:pt x="0" y="57023"/>
                  </a:lnTo>
                  <a:lnTo>
                    <a:pt x="276225" y="57143"/>
                  </a:lnTo>
                  <a:lnTo>
                    <a:pt x="276225" y="28568"/>
                  </a:lnTo>
                  <a:lnTo>
                    <a:pt x="0" y="2844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Rectángulo 2"/>
          <p:cNvSpPr/>
          <p:nvPr/>
        </p:nvSpPr>
        <p:spPr>
          <a:xfrm>
            <a:off x="11087734" y="8666632"/>
            <a:ext cx="563879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9700" algn="ctr">
              <a:spcBef>
                <a:spcPts val="100"/>
              </a:spcBef>
            </a:pP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5: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Circuito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Básico</a:t>
            </a:r>
            <a:r>
              <a:rPr lang="es-ES"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lang="es-ES" sz="2800" b="1" i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Transformación</a:t>
            </a:r>
            <a:r>
              <a:rPr lang="es-ES"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Energía</a:t>
            </a:r>
            <a:r>
              <a:rPr lang="es-ES" sz="2800" b="1" i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Eléctrica</a:t>
            </a:r>
            <a:r>
              <a:rPr lang="es-ES"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Mecánica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object 2"/>
          <p:cNvSpPr txBox="1"/>
          <p:nvPr/>
        </p:nvSpPr>
        <p:spPr>
          <a:xfrm>
            <a:off x="467125" y="563030"/>
            <a:ext cx="9361596" cy="10195099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algn="just"/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última</a:t>
            </a:r>
            <a:r>
              <a:rPr lang="es-ES"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expresión</a:t>
            </a:r>
          </a:p>
          <a:p>
            <a:pPr algn="just"/>
            <a:endParaRPr lang="es-ES" sz="2800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540" algn="ctr">
              <a:spcBef>
                <a:spcPts val="105"/>
              </a:spcBef>
            </a:pPr>
            <a:r>
              <a:rPr lang="es-ES" sz="3600" b="1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𝑃𝑚𝑒𝑐</a:t>
            </a:r>
            <a:r>
              <a:rPr lang="es-ES" sz="3600" b="1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lang="es-ES" sz="3600" b="1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𝖼</a:t>
            </a:r>
            <a:r>
              <a:rPr lang="es-ES" sz="36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𝐼</a:t>
            </a:r>
            <a:r>
              <a:rPr lang="es-ES" sz="3600" b="1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lang="es-ES" sz="3600" b="1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𝑃</a:t>
            </a:r>
            <a:endParaRPr lang="es-ES" sz="3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Bef>
                <a:spcPts val="15"/>
              </a:spcBef>
            </a:pP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0800" marR="41910" algn="just"/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demuestra que al moverse el conductor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un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campo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magnético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dirección de la fuerza mecánica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tiene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lugar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transformación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total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energía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mecánica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eléctrica.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0800" marR="43180" algn="just"/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tensión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extremos del conductor </a:t>
            </a:r>
            <a:r>
              <a:rPr lang="es-ES"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</a:t>
            </a:r>
            <a:r>
              <a:rPr lang="es-ES" sz="2800" b="1" spc="-15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 la tensión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parte exterior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circuito.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 es menor que la </a:t>
            </a:r>
            <a:r>
              <a:rPr lang="es-ES" sz="2800" b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f.e.m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debido a la 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caída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tensión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resistencia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conductor. 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Así:</a:t>
            </a:r>
          </a:p>
          <a:p>
            <a:pPr marL="50800" marR="43180" algn="just"/>
            <a:endParaRPr lang="es-ES" sz="2800" spc="1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0800" marR="43180" algn="ctr"/>
            <a:r>
              <a:rPr lang="es-ES" sz="3600" b="1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𝑈</a:t>
            </a:r>
            <a:r>
              <a:rPr lang="es-ES" sz="3600" b="1" spc="67" baseline="-1666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𝐴𝐵</a:t>
            </a:r>
            <a:r>
              <a:rPr lang="es-ES" sz="3600" b="1" spc="330" baseline="-1666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lang="es-ES" sz="3600" b="1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𝖼</a:t>
            </a:r>
            <a:r>
              <a:rPr lang="es-ES" sz="36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−</a:t>
            </a:r>
            <a:r>
              <a:rPr lang="es-ES" sz="36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𝐼</a:t>
            </a:r>
            <a:r>
              <a:rPr lang="es-ES" sz="36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𝑟</a:t>
            </a:r>
            <a:r>
              <a:rPr lang="es-ES" sz="3600" b="1" spc="89" baseline="-1666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𝑜</a:t>
            </a:r>
            <a:r>
              <a:rPr lang="es-ES" sz="3600" b="1" spc="330" baseline="-1666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lang="es-ES" sz="3600" b="1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𝐼</a:t>
            </a:r>
            <a:r>
              <a:rPr lang="es-ES" sz="36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𝑟</a:t>
            </a:r>
            <a:endParaRPr lang="es-ES" sz="3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0800" marR="43180" algn="just"/>
            <a:endParaRPr lang="es-ES" sz="2800" b="1" i="1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0800" marR="43180" algn="just"/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Principio</a:t>
            </a:r>
            <a:r>
              <a:rPr lang="es-ES" sz="2800" b="1" i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Generador Motor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35"/>
              </a:spcBef>
            </a:pP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0320" marR="5080" algn="just"/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proceso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inverso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transformación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realiza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sobre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mismo</a:t>
            </a:r>
            <a:r>
              <a:rPr lang="es-ES" sz="2800" spc="3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conductor</a:t>
            </a:r>
            <a:r>
              <a:rPr lang="es-ES" sz="2800" spc="3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</a:t>
            </a:r>
            <a:r>
              <a:rPr lang="es-ES"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modificando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levemente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circuito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anterior.</a:t>
            </a:r>
          </a:p>
          <a:p>
            <a:pPr marL="20320" marR="5080" algn="just"/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0320" algn="just"/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lang="es-ES" sz="2800" b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</a:t>
            </a:r>
            <a:r>
              <a:rPr lang="es-ES"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muestra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circuito</a:t>
            </a:r>
            <a:r>
              <a:rPr lang="es-ES"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adecuado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análisis.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lnSpc>
                <a:spcPts val="1660"/>
              </a:lnSpc>
            </a:pPr>
            <a:endParaRPr lang="es-ES" sz="1400" dirty="0">
              <a:latin typeface="Arial"/>
              <a:cs typeface="Arial"/>
            </a:endParaRPr>
          </a:p>
          <a:p>
            <a:pPr algn="just">
              <a:lnSpc>
                <a:spcPts val="1660"/>
              </a:lnSpc>
            </a:pPr>
            <a:endParaRPr sz="1400" dirty="0">
              <a:latin typeface="Cambria Math"/>
              <a:cs typeface="Cambria Math"/>
            </a:endParaRPr>
          </a:p>
        </p:txBody>
      </p:sp>
    </p:spTree>
    <p:extLst>
      <p:ext uri="{BB962C8B-B14F-4D97-AF65-F5344CB8AC3E}">
        <p14:creationId xmlns:p14="http://schemas.microsoft.com/office/powerpoint/2010/main" val="12282529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513556" y="546100"/>
            <a:ext cx="18059400" cy="9587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9700" algn="just"/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lugar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receptor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energía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eléctrica,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conecta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circuito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fuente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f.e.m</a:t>
            </a:r>
            <a:r>
              <a:rPr sz="2800" b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“Eo”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Bef>
                <a:spcPts val="35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39700" marR="132080" algn="just"/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 en los extremos del conductor </a:t>
            </a:r>
            <a:r>
              <a:rPr sz="2800" b="1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suministra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mantiene una tensión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constante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</a:t>
            </a:r>
            <a:r>
              <a:rPr sz="2800" b="1" spc="-30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</a:t>
            </a:r>
            <a:r>
              <a:rPr lang="es-ES" sz="2800" b="1" spc="-30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mayor que la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f.e.m “Eo”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la corriente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conductor cambia el sentido de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circulación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acuerdo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expresión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Bef>
                <a:spcPts val="40"/>
              </a:spcBef>
            </a:pPr>
            <a:endParaRPr sz="3600" b="1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175" algn="ctr"/>
            <a:r>
              <a:rPr sz="36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</a:t>
            </a:r>
            <a:r>
              <a:rPr sz="3600" b="1" i="1" spc="-15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</a:t>
            </a:r>
            <a:r>
              <a:rPr sz="3600" b="1" i="1" spc="157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6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sz="3600" b="1" i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6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Eo</a:t>
            </a:r>
            <a:r>
              <a:rPr sz="36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6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</a:t>
            </a:r>
            <a:r>
              <a:rPr sz="36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6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Ir</a:t>
            </a:r>
            <a:r>
              <a:rPr sz="3600" b="1" i="1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sz="3600" b="1" i="1" spc="150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6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sz="3600" b="1" i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6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Ir</a:t>
            </a:r>
            <a:endParaRPr sz="3600" b="1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Bef>
                <a:spcPts val="35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39700" marR="130810" algn="just"/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Considerando positivo el sentido de la corriente en la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 2.5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calcula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magnitud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según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segunda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Ley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Kirchoff: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Bef>
                <a:spcPts val="40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sz="36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</a:t>
            </a:r>
            <a:r>
              <a:rPr sz="3600" b="1" i="1" spc="-15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</a:t>
            </a:r>
            <a:r>
              <a:rPr sz="3600" b="1" i="1" spc="135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6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</a:t>
            </a:r>
            <a:r>
              <a:rPr sz="36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6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Eo</a:t>
            </a:r>
            <a:r>
              <a:rPr sz="3600" b="1" i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6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sz="3600" b="1" i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6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sz="3600" b="1" i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600" b="1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sz="3600" b="1" i="1" baseline="-10416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endParaRPr lang="es-ES" sz="3600" b="1" i="1" baseline="-10416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es-ES" sz="2800" b="1" baseline="-10416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sz="2800" baseline="-10416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39700" marR="130810" algn="just">
              <a:spcBef>
                <a:spcPts val="65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este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caso,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f.e.m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inducción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conductor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</a:t>
            </a:r>
            <a:r>
              <a:rPr sz="2800" b="1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dirigida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contra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“fuerza</a:t>
            </a:r>
            <a:r>
              <a:rPr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contra</a:t>
            </a:r>
            <a:r>
              <a:rPr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electromotriz”.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39700" marR="135255" algn="just"/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sentido contrario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f.e.m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la corriente es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 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síntoma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consumo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energía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dispositivo</a:t>
            </a: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dado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transformación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otro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tipo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energía.</a:t>
            </a:r>
          </a:p>
          <a:p>
            <a:pPr>
              <a:spcBef>
                <a:spcPts val="25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39700" marR="133350" algn="just"/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efecto, al cambiar el sentido de la corriente, cambia también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sentido de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fuerza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electromagnética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“Fm”.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Esta,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toma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sentido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velocidad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2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movimiento</a:t>
            </a:r>
            <a:r>
              <a:rPr sz="2800" spc="3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conductor</a:t>
            </a: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decir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“Fm” </a:t>
            </a:r>
            <a:r>
              <a:rPr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hace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motora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Bef>
                <a:spcPts val="35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513556" y="165100"/>
            <a:ext cx="18059400" cy="55861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35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39700" algn="just">
              <a:spcBef>
                <a:spcPts val="5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conductor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</a:t>
            </a:r>
            <a:r>
              <a:rPr sz="2800" b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receptor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energía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eléctrica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</a:t>
            </a: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eléctrica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es:</a:t>
            </a:r>
          </a:p>
          <a:p>
            <a:pPr>
              <a:spcBef>
                <a:spcPts val="30"/>
              </a:spcBef>
            </a:pP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Bef>
                <a:spcPts val="30"/>
              </a:spcBef>
            </a:pP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Bef>
                <a:spcPts val="30"/>
              </a:spcBef>
            </a:pP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Bef>
                <a:spcPts val="30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R="135255" algn="just">
              <a:spcBef>
                <a:spcPts val="1335"/>
              </a:spcBef>
            </a:pP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Puesto que:</a:t>
            </a:r>
          </a:p>
          <a:p>
            <a:pPr marR="135255" algn="just">
              <a:spcBef>
                <a:spcPts val="1335"/>
              </a:spcBef>
            </a:pPr>
            <a:endParaRPr lang="es-ES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R="135255" algn="just">
              <a:spcBef>
                <a:spcPts val="1335"/>
              </a:spcBef>
            </a:pP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Entonces:</a:t>
            </a:r>
          </a:p>
          <a:p>
            <a:pPr marR="135255" algn="just">
              <a:spcBef>
                <a:spcPts val="1335"/>
              </a:spcBef>
            </a:pPr>
            <a:endParaRPr lang="es-ES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R="135255" algn="just">
              <a:spcBef>
                <a:spcPts val="1335"/>
              </a:spcBef>
            </a:pP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Reemplazando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expresión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de:	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2956" y="1155700"/>
            <a:ext cx="4038599" cy="441960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4791868" y="6051912"/>
            <a:ext cx="9502775" cy="13798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110"/>
              </a:spcBef>
            </a:pPr>
            <a:r>
              <a:rPr lang="es-ES" sz="3600" b="1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𝑃</a:t>
            </a:r>
            <a:r>
              <a:rPr lang="es-ES" sz="3600" b="1" spc="3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lang="es-ES" sz="3600" b="1" spc="3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𝐵</a:t>
            </a:r>
            <a:r>
              <a:rPr lang="es-ES" sz="3600" b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𝑣</a:t>
            </a:r>
            <a:r>
              <a:rPr lang="es-ES" sz="36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𝑙</a:t>
            </a:r>
            <a:r>
              <a:rPr lang="es-ES" sz="36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𝐼</a:t>
            </a:r>
            <a:r>
              <a:rPr lang="es-ES" sz="3600" b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s-ES" sz="36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𝐼</a:t>
            </a:r>
            <a:r>
              <a:rPr lang="es-ES" sz="3600" b="1" spc="89" baseline="27777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s-ES" sz="3600" b="1" spc="217" baseline="27777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𝑟</a:t>
            </a:r>
            <a:r>
              <a:rPr lang="es-ES" sz="3600" b="1" spc="82" baseline="-1666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</a:t>
            </a:r>
            <a:endParaRPr lang="es-ES" sz="3600" b="1" baseline="-16666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spcBef>
                <a:spcPts val="1405"/>
              </a:spcBef>
            </a:pPr>
            <a:r>
              <a:rPr lang="es-ES" sz="3600" b="1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𝑃</a:t>
            </a:r>
            <a:r>
              <a:rPr lang="es-ES" sz="3600" b="1" spc="3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lang="es-ES" sz="3600" b="1" spc="3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𝐹𝑚</a:t>
            </a:r>
            <a:r>
              <a:rPr lang="es-ES" sz="3600" b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𝑣</a:t>
            </a:r>
            <a:r>
              <a:rPr lang="es-ES" sz="3600" b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s-ES" sz="3600" b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𝐼</a:t>
            </a:r>
            <a:r>
              <a:rPr lang="es-ES" sz="3600" b="1" spc="89" baseline="27777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s-ES" sz="3600" b="1" spc="217" baseline="27777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𝑟</a:t>
            </a:r>
            <a:r>
              <a:rPr lang="es-ES" sz="3600" b="1" spc="89" baseline="-1666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</a:t>
            </a:r>
            <a:endParaRPr lang="es-ES" sz="3600" b="1" baseline="-16666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524192" y="7251700"/>
            <a:ext cx="18048764" cy="32239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13335" algn="just">
              <a:spcBef>
                <a:spcPts val="195"/>
              </a:spcBef>
            </a:pP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primer sumando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expresión es </a:t>
            </a:r>
            <a:r>
              <a:rPr lang="es-ES"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 mecánica del conductor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móvil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segundo,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pérdida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mismo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conductor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acuerdo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Ley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Joule.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9525" algn="just">
              <a:spcBef>
                <a:spcPts val="910"/>
              </a:spcBef>
            </a:pP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Debido a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energía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mecánica surge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 acción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fuerzas del campo magnético, puede tenerse la impresión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el conductor se mueve gracias a la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energía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campo magnético,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pero en realidad es 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energía eléctrica 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fuente la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transforma en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energía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mecánica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(ver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última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ecuación).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20"/>
              </a:spcBef>
            </a:pP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12700" algn="just">
              <a:spcBef>
                <a:spcPts val="5"/>
              </a:spcBef>
            </a:pP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Este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mismo análisis se puede hacer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proceso de transformación inversa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energía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mecánica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eléctrica.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32268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665956" y="165100"/>
            <a:ext cx="17907000" cy="10214976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461645" marR="5080" indent="-457200" algn="just">
              <a:tabLst>
                <a:tab pos="461645" algn="l"/>
                <a:tab pos="1686560" algn="l"/>
                <a:tab pos="1986914" algn="l"/>
                <a:tab pos="3614420" algn="l"/>
                <a:tab pos="4646930" algn="l"/>
                <a:tab pos="5059680" algn="l"/>
                <a:tab pos="5412740" algn="l"/>
              </a:tabLst>
            </a:pPr>
            <a:r>
              <a:rPr lang="es-ES" sz="36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 </a:t>
            </a:r>
            <a:r>
              <a:rPr sz="3600" b="1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</a:t>
            </a:r>
            <a:r>
              <a:rPr sz="3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escr</a:t>
            </a:r>
            <a:r>
              <a:rPr sz="3600" b="1" spc="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sz="3600" b="1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</a:t>
            </a:r>
            <a:r>
              <a:rPr sz="3600" b="1" spc="-1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r>
              <a:rPr sz="3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sz="3600" b="1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ó</a:t>
            </a:r>
            <a:r>
              <a:rPr sz="3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</a:t>
            </a:r>
            <a:r>
              <a:rPr lang="es-E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r>
              <a:rPr sz="3600" b="1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sz="3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</a:t>
            </a:r>
            <a:r>
              <a:rPr sz="3600" b="1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</a:t>
            </a:r>
            <a:r>
              <a:rPr sz="3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rtamie</a:t>
            </a:r>
            <a:r>
              <a:rPr sz="3600" b="1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</a:t>
            </a:r>
            <a:r>
              <a:rPr sz="3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</a:t>
            </a:r>
            <a:r>
              <a:rPr lang="es-E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600" b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sz="3600" b="1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</a:t>
            </a:r>
            <a:r>
              <a:rPr sz="3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era</a:t>
            </a:r>
            <a:r>
              <a:rPr sz="3600" b="1" spc="-1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  <a:r>
              <a:rPr sz="3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sz="3600" b="1" spc="-1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</a:t>
            </a:r>
            <a:r>
              <a:rPr sz="3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lang="es-E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6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</a:t>
            </a:r>
            <a:r>
              <a:rPr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es-E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600" b="1" spc="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</a:t>
            </a:r>
            <a:r>
              <a:rPr sz="3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</a:t>
            </a:r>
            <a:r>
              <a:rPr sz="3600" b="1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</a:t>
            </a:r>
            <a:r>
              <a:rPr sz="3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sz="3600" b="1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</a:t>
            </a:r>
            <a:r>
              <a:rPr sz="3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6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Sincrónica.</a:t>
            </a:r>
            <a:endParaRPr sz="3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15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6985" algn="just"/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dispositivo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generador</a:t>
            </a:r>
            <a:r>
              <a:rPr sz="2800" spc="3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3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alterna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impulsada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turbina,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transformando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energía</a:t>
            </a:r>
            <a:r>
              <a:rPr sz="2800" spc="3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mecánica</a:t>
            </a:r>
            <a:r>
              <a:rPr sz="2800" spc="3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energía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revés.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49910" algn="just">
              <a:spcBef>
                <a:spcPts val="275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Cuando opera como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motor,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máquina convierte la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energía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eléctrica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mecánica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principal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fuente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generación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eléctrica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mundo.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11430" algn="just">
              <a:spcBef>
                <a:spcPts val="1110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devanados de las máquinas sincrónicas polifásicas, constituyen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grupo de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circuitos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eléctricos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acoplados inductivamente, algunos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los cuales se encuentran </a:t>
            </a:r>
            <a:r>
              <a:rPr sz="2800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rotación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relativa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respecto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otros,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inductancias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mutuas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son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variables.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35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/>
            <a:r>
              <a:rPr sz="2800" b="1" i="1" spc="-5" dirty="0" err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Importante</a:t>
            </a:r>
            <a:r>
              <a:rPr sz="2800" b="1" i="1" spc="-5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!!!</a:t>
            </a:r>
            <a:endParaRPr lang="es-ES" sz="2800" b="1" i="1" spc="-5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/>
            <a:endParaRPr lang="es-ES" sz="2800" b="1" i="1" spc="-5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900" indent="-457200" algn="just">
              <a:buFont typeface="Arial" panose="020B0604020202020204" pitchFamily="34" charset="0"/>
              <a:buChar char="•"/>
            </a:pP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ecuaciones desarrolladas para 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enlaces de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flujo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los diversos devanados son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aplicables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tanto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análisis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funcionamiento</a:t>
            </a:r>
            <a:r>
              <a:rPr lang="es-ES" sz="2800" b="1" i="1" spc="3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estacionario como para el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transitorio.</a:t>
            </a:r>
          </a:p>
          <a:p>
            <a:pPr marL="469900" indent="-457200" algn="just">
              <a:buFont typeface="Arial" panose="020B0604020202020204" pitchFamily="34" charset="0"/>
              <a:buChar char="•"/>
            </a:pPr>
            <a:endParaRPr lang="es-ES" sz="2800" b="1" i="1" spc="-5" dirty="0">
              <a:solidFill>
                <a:srgbClr val="001F5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900" marR="5080" indent="-457200" algn="just">
              <a:spcBef>
                <a:spcPts val="160"/>
              </a:spcBef>
              <a:buFont typeface="Arial" panose="020B0604020202020204" pitchFamily="34" charset="0"/>
              <a:buChar char="•"/>
            </a:pP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simplicidad,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solo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considerarán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circuitos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magnéticos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lineales,</a:t>
            </a:r>
            <a:r>
              <a:rPr lang="es-ES" sz="2800" spc="3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</a:t>
            </a:r>
            <a:r>
              <a:rPr lang="es-ES" sz="2800" spc="3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tener</a:t>
            </a:r>
            <a:r>
              <a:rPr lang="es-ES" sz="2800" spc="3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cuenta la saturación lo cual, permite referirse por separado al flujo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los enlaces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flujo producidos por una componente de la fuerza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magnetomotriz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s-ES" sz="2800" b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Fmm</a:t>
            </a:r>
            <a:r>
              <a:rPr lang="es-ES"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),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aunque</a:t>
            </a:r>
            <a:r>
              <a:rPr lang="es-ES" sz="2800" spc="3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realidad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cualquier máquina eléctrica, solo se presenta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flujo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físico total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debido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la </a:t>
            </a:r>
            <a:r>
              <a:rPr lang="es-ES" sz="2800" b="1" i="1" spc="-5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Fmm</a:t>
            </a:r>
            <a:r>
              <a:rPr lang="es-ES"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resultante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todas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fuentes </a:t>
            </a:r>
            <a:r>
              <a:rPr lang="es-ES" sz="2800" b="1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magnetizantes</a:t>
            </a:r>
            <a:r>
              <a:rPr lang="es-ES" sz="28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50"/>
              </a:spcBef>
            </a:pP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10795" algn="just"/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máquinas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sincrónicas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encuentran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fundamentalmente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constituidas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dos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estructuras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ferromagnéticas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principales: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/>
            <a:endParaRPr lang="es-ES" sz="1200" dirty="0">
              <a:latin typeface="Arial"/>
              <a:cs typeface="Arial"/>
            </a:endParaRPr>
          </a:p>
          <a:p>
            <a:pPr marL="12700"/>
            <a:endParaRPr sz="1200" dirty="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9967564" y="8613394"/>
            <a:ext cx="41275" cy="10795"/>
          </a:xfrm>
          <a:custGeom>
            <a:avLst/>
            <a:gdLst/>
            <a:ahLst/>
            <a:cxnLst/>
            <a:rect l="l" t="t" r="r" b="b"/>
            <a:pathLst>
              <a:path w="41275" h="10795">
                <a:moveTo>
                  <a:pt x="41148" y="0"/>
                </a:moveTo>
                <a:lnTo>
                  <a:pt x="0" y="0"/>
                </a:lnTo>
                <a:lnTo>
                  <a:pt x="0" y="10668"/>
                </a:lnTo>
                <a:lnTo>
                  <a:pt x="41148" y="10668"/>
                </a:lnTo>
                <a:lnTo>
                  <a:pt x="4114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3556" y="546100"/>
            <a:ext cx="17983199" cy="9615453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514350" marR="5080" indent="-514350" algn="just">
              <a:spcBef>
                <a:spcPts val="160"/>
              </a:spcBef>
              <a:buFont typeface="+mj-lt"/>
              <a:buAutoNum type="alphaLcPeriod"/>
              <a:tabLst>
                <a:tab pos="513080" algn="l"/>
              </a:tabLst>
            </a:pP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estator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 armadura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 su nombre lo indica, carece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movimiento.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esencialmente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un cilindro hueco con ranuras dispuestas longitudinalmente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cuales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encuentran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alojadas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bobinas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devanado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armadura;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estos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devanados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llevan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alterna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caso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funcionamiento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motor.</a:t>
            </a:r>
          </a:p>
          <a:p>
            <a:pPr marL="514350" indent="-514350" algn="just">
              <a:buClr>
                <a:srgbClr val="001F5F"/>
              </a:buClr>
              <a:buFont typeface="+mj-lt"/>
              <a:buAutoNum type="alphaLcPeriod"/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14350" marR="13335" indent="-514350" algn="just">
              <a:buFont typeface="+mj-lt"/>
              <a:buAutoNum type="alphaLcPeriod"/>
              <a:tabLst>
                <a:tab pos="513080" algn="l"/>
              </a:tabLst>
            </a:pP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rotor: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 la parte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máquina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encuentra montada sobre un eje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rota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dentro del hueco del estator. El devanado que se encuentra sobre el rotor,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denomina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devanado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campo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alimentado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continua.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35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>
              <a:spcBef>
                <a:spcPts val="5"/>
              </a:spcBef>
            </a:pP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b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ellas</a:t>
            </a:r>
            <a:r>
              <a:rPr sz="2800" b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b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destaca: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68960" indent="-514350" algn="just">
              <a:spcBef>
                <a:spcPts val="860"/>
              </a:spcBef>
              <a:buClr>
                <a:srgbClr val="FF0000"/>
              </a:buClr>
              <a:buFont typeface="+mj-lt"/>
              <a:buAutoNum type="arabicPeriod"/>
              <a:tabLst>
                <a:tab pos="283845" algn="l"/>
                <a:tab pos="284480" algn="l"/>
              </a:tabLst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20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Fmm</a:t>
            </a:r>
            <a:r>
              <a:rPr sz="2800" b="1" spc="1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producida</a:t>
            </a:r>
            <a:r>
              <a:rPr sz="2800" spc="20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spc="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r>
              <a:rPr sz="2800" spc="20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1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arrollamiento</a:t>
            </a:r>
            <a:r>
              <a:rPr sz="2800" spc="2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20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campo,</a:t>
            </a:r>
            <a:r>
              <a:rPr sz="2800" spc="1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20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combina</a:t>
            </a:r>
            <a:r>
              <a:rPr sz="2800" spc="2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sz="2800" spc="20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Fmm</a:t>
            </a:r>
            <a:r>
              <a:rPr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producida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corrientes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devanados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armadura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14350" indent="-514350" algn="just">
              <a:buFont typeface="+mj-lt"/>
              <a:buAutoNum type="arabicPeriod"/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69595" marR="10795" indent="-514350" algn="just">
              <a:buClr>
                <a:srgbClr val="FF0000"/>
              </a:buClr>
              <a:buFont typeface="+mj-lt"/>
              <a:buAutoNum type="arabicPeriod"/>
              <a:tabLst>
                <a:tab pos="284480" algn="l"/>
              </a:tabLst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flujo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resultante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espacios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aire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hay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rotor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estator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denominado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entrehierro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genera tensiones en las bobinas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devanados de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armadura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produce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electromagnético entre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estator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rotor</a:t>
            </a:r>
            <a:r>
              <a:rPr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14350" indent="-514350" algn="just">
              <a:spcBef>
                <a:spcPts val="35"/>
              </a:spcBef>
              <a:buClr>
                <a:srgbClr val="FF0000"/>
              </a:buClr>
              <a:buFont typeface="+mj-lt"/>
              <a:buAutoNum type="arabicPeriod"/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69595" marR="8255" indent="-514350" algn="just">
              <a:buClr>
                <a:srgbClr val="FF0000"/>
              </a:buClr>
              <a:buFont typeface="+mj-lt"/>
              <a:buAutoNum type="arabicPeriod"/>
              <a:tabLst>
                <a:tab pos="284480" algn="l"/>
              </a:tabLst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devanado de campo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 alimentado con corriente continua a través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un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excitador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bien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generador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montado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sobre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mismo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eje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fuente</a:t>
            </a:r>
            <a:r>
              <a:rPr sz="2800" spc="3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continua independiente, conectada a los devanados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campo por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medio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escobillas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sobre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anillos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rozantes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14350" indent="-514350" algn="just">
              <a:buClr>
                <a:srgbClr val="FF0000"/>
              </a:buClr>
              <a:buFont typeface="+mj-lt"/>
              <a:buAutoNum type="arabicPeriod"/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69595" marR="11430" indent="-514350" algn="just">
              <a:buClr>
                <a:srgbClr val="FF0000"/>
              </a:buClr>
              <a:buFont typeface="+mj-lt"/>
              <a:buAutoNum type="arabicPeriod"/>
              <a:tabLst>
                <a:tab pos="284480" algn="l"/>
              </a:tabLst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 lo general, los grandes generadores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 alterna tienen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excitadores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consisten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fuente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alterna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rectificadores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sólido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10"/>
          <p:cNvGrpSpPr/>
          <p:nvPr/>
        </p:nvGrpSpPr>
        <p:grpSpPr>
          <a:xfrm>
            <a:off x="11257756" y="546100"/>
            <a:ext cx="7543800" cy="5342290"/>
            <a:chOff x="2031619" y="739139"/>
            <a:chExt cx="3856990" cy="2557780"/>
          </a:xfrm>
        </p:grpSpPr>
        <p:pic>
          <p:nvPicPr>
            <p:cNvPr id="4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31619" y="739139"/>
              <a:ext cx="3856862" cy="2557779"/>
            </a:xfrm>
            <a:prstGeom prst="rect">
              <a:avLst/>
            </a:prstGeom>
          </p:spPr>
        </p:pic>
        <p:sp>
          <p:nvSpPr>
            <p:cNvPr id="5" name="object 12"/>
            <p:cNvSpPr/>
            <p:nvPr/>
          </p:nvSpPr>
          <p:spPr>
            <a:xfrm>
              <a:off x="3695700" y="742949"/>
              <a:ext cx="457200" cy="161925"/>
            </a:xfrm>
            <a:custGeom>
              <a:avLst/>
              <a:gdLst/>
              <a:ahLst/>
              <a:cxnLst/>
              <a:rect l="l" t="t" r="r" b="b"/>
              <a:pathLst>
                <a:path w="457200" h="161925">
                  <a:moveTo>
                    <a:pt x="457200" y="0"/>
                  </a:moveTo>
                  <a:lnTo>
                    <a:pt x="0" y="0"/>
                  </a:lnTo>
                  <a:lnTo>
                    <a:pt x="0" y="161925"/>
                  </a:lnTo>
                  <a:lnTo>
                    <a:pt x="457200" y="161925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Rectángulo 5"/>
          <p:cNvSpPr/>
          <p:nvPr/>
        </p:nvSpPr>
        <p:spPr>
          <a:xfrm>
            <a:off x="10413559" y="6093673"/>
            <a:ext cx="80769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lang="es-ES"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6: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Corte</a:t>
            </a:r>
            <a:r>
              <a:rPr lang="es-ES"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esquemático</a:t>
            </a:r>
            <a:r>
              <a:rPr lang="es-ES" sz="2800" b="1" i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</a:t>
            </a:r>
            <a:r>
              <a:rPr lang="es-ES"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sincrónica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trifásica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convencional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10190957" y="7253065"/>
            <a:ext cx="8281318" cy="2793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3845" marR="5080" indent="-271780" algn="just">
              <a:buClr>
                <a:srgbClr val="001F5F"/>
              </a:buClr>
              <a:buFont typeface="Symbol"/>
              <a:buChar char=""/>
              <a:tabLst>
                <a:tab pos="283845" algn="l"/>
                <a:tab pos="284480" algn="l"/>
              </a:tabLst>
            </a:pP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lados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opuestos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una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bobina,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es prácticamente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rectangular,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están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ranura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b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a'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separadas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180º.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Bobinas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similares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están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ranuras</a:t>
            </a:r>
            <a:r>
              <a:rPr lang="es-ES"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b-b’</a:t>
            </a:r>
            <a:r>
              <a:rPr lang="es-ES" sz="2800" b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c-c’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3845" indent="-271780" algn="just">
              <a:spcBef>
                <a:spcPts val="915"/>
              </a:spcBef>
              <a:buClr>
                <a:srgbClr val="001F5F"/>
              </a:buClr>
              <a:buFont typeface="Symbol"/>
              <a:buChar char=""/>
              <a:tabLst>
                <a:tab pos="283845" algn="l"/>
                <a:tab pos="284480" algn="l"/>
              </a:tabLst>
            </a:pP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lados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bobinas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ranuras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a,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c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están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separadas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120º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sí.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513557" y="546100"/>
            <a:ext cx="9677399" cy="9930924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569595" marR="14604" indent="-514350" algn="just">
              <a:buClr>
                <a:srgbClr val="FF0000"/>
              </a:buClr>
              <a:buFont typeface="+mj-lt"/>
              <a:buAutoNum type="arabicPeriod" startAt="5"/>
              <a:tabLst>
                <a:tab pos="284480" algn="l"/>
              </a:tabLst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generador,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eje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impulsado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fuente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energía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mecánica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general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turbina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vapor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hidráulica</a:t>
            </a:r>
            <a:r>
              <a:rPr sz="28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14350" indent="-514350" algn="just">
              <a:spcBef>
                <a:spcPts val="5"/>
              </a:spcBef>
              <a:buClr>
                <a:srgbClr val="FF0000"/>
              </a:buClr>
              <a:buFont typeface="+mj-lt"/>
              <a:buAutoNum type="arabicPeriod" startAt="5"/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69595" marR="12700" indent="-514350" algn="just">
              <a:buClr>
                <a:srgbClr val="FF0000"/>
              </a:buClr>
              <a:buFont typeface="+mj-lt"/>
              <a:buAutoNum type="arabicPeriod" startAt="5"/>
              <a:tabLst>
                <a:tab pos="284480" algn="l"/>
              </a:tabLst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par electromagnético desarrollado en el generador cuando entrega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opone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al par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fuente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energía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mecánica. La diferencia entre esos dos pares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debe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pérdidas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núcleo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rozamiento</a:t>
            </a:r>
            <a:r>
              <a:rPr sz="2800" b="1" spc="-5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14350" indent="-514350" algn="just">
              <a:buClr>
                <a:srgbClr val="FF0000"/>
              </a:buClr>
              <a:buFont typeface="+mj-lt"/>
              <a:buAutoNum type="arabicPeriod" startAt="5"/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69595" marR="7620" indent="-514350" algn="just">
              <a:buClr>
                <a:srgbClr val="FF0000"/>
              </a:buClr>
              <a:buFont typeface="+mj-lt"/>
              <a:buAutoNum type="arabicPeriod" startAt="5"/>
              <a:tabLst>
                <a:tab pos="284480" algn="l"/>
              </a:tabLst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motor el par electromagnético que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desarrolla, despreciando las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pérdidas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fricción</a:t>
            </a:r>
            <a:r>
              <a:rPr sz="2800" spc="2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2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2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núcleo,</a:t>
            </a:r>
            <a:r>
              <a:rPr sz="2800" spc="2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2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convierte</a:t>
            </a:r>
            <a:r>
              <a:rPr sz="2800" spc="2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2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1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momento</a:t>
            </a:r>
            <a:r>
              <a:rPr sz="2800" spc="2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2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giro</a:t>
            </a:r>
            <a:r>
              <a:rPr sz="2800" spc="2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2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eje</a:t>
            </a:r>
            <a:r>
              <a:rPr sz="2800" spc="2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2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impulsa</a:t>
            </a:r>
            <a:r>
              <a:rPr sz="2800" spc="2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mecánica</a:t>
            </a:r>
            <a:r>
              <a:rPr sz="2800" b="1" spc="-5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14350" indent="-514350" algn="just">
              <a:buClr>
                <a:srgbClr val="FF0000"/>
              </a:buClr>
              <a:buFont typeface="+mj-lt"/>
              <a:buAutoNum type="arabicPeriod" startAt="5"/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69595" marR="7620" indent="-514350" algn="just">
              <a:buClr>
                <a:srgbClr val="FF0000"/>
              </a:buClr>
              <a:buFont typeface="+mj-lt"/>
              <a:buAutoNum type="arabicPeriod" startAt="5"/>
              <a:tabLst>
                <a:tab pos="284480" algn="l"/>
              </a:tabLst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las máquinas reales, los devanados tienen un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gran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número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vueltas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distribuidas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las ranuras alrededor de la circunferencia del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rotor,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intenso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campo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magnético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enlaza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bobinas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estator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inducir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una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los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devanados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armadura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medida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eje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impulsado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fuente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energía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mecánica</a:t>
            </a:r>
            <a:r>
              <a:rPr sz="28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20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R="1036319" algn="just"/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sz="2800" b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</a:t>
            </a:r>
            <a:r>
              <a:rPr sz="2800" b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muestra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generador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trifásico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elemental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dos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polos.</a:t>
            </a:r>
          </a:p>
        </p:txBody>
      </p:sp>
    </p:spTree>
    <p:extLst>
      <p:ext uri="{BB962C8B-B14F-4D97-AF65-F5344CB8AC3E}">
        <p14:creationId xmlns:p14="http://schemas.microsoft.com/office/powerpoint/2010/main" val="8724508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477126" y="393700"/>
            <a:ext cx="17791030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4295" algn="just">
              <a:spcBef>
                <a:spcPts val="1200"/>
              </a:spcBef>
            </a:pP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</a:t>
            </a:r>
            <a:r>
              <a:rPr sz="2800" b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muestra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generador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sincrónico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polos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salientes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cuatro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polos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decir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dos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pares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polos.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42756" y="927100"/>
            <a:ext cx="7924799" cy="6324600"/>
          </a:xfrm>
          <a:prstGeom prst="rect">
            <a:avLst/>
          </a:prstGeom>
        </p:spPr>
      </p:pic>
      <p:sp>
        <p:nvSpPr>
          <p:cNvPr id="18" name="object 9"/>
          <p:cNvSpPr txBox="1"/>
          <p:nvPr/>
        </p:nvSpPr>
        <p:spPr>
          <a:xfrm>
            <a:off x="477126" y="6870700"/>
            <a:ext cx="18095829" cy="35881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800" b="1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7: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Esquema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la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Sincrónica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 4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Polos.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35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41300" algn="just">
              <a:tabLst>
                <a:tab pos="469265" algn="l"/>
              </a:tabLst>
            </a:pP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	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Ejes</a:t>
            </a:r>
            <a:r>
              <a:rPr sz="2800" b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Directo</a:t>
            </a:r>
            <a:r>
              <a:rPr sz="2800" b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“d”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</a:t>
            </a:r>
            <a:r>
              <a:rPr sz="2800" b="1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b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Cuadratura</a:t>
            </a:r>
            <a:r>
              <a:rPr sz="2800" b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“q”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>
              <a:spcBef>
                <a:spcPts val="960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apreciarse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tanto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circuitos</a:t>
            </a: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magnéticos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arrollamientos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rotor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son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siempre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simétricos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dos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ejes.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20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275590" algn="just"/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propósito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simplificar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identificar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mas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sencillamente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características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sincrónica,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definen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dos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eje.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2732" y="702034"/>
            <a:ext cx="6585956" cy="36009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6415" indent="-514350" algn="just">
              <a:spcBef>
                <a:spcPts val="100"/>
              </a:spcBef>
              <a:buFont typeface="+mj-lt"/>
              <a:buAutoNum type="arabicPeriod"/>
              <a:tabLst>
                <a:tab pos="241300" algn="l"/>
              </a:tabLst>
            </a:pP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Eje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Directo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“d”,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centrado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con el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eje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del</a:t>
            </a:r>
            <a:r>
              <a:rPr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Polo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Norte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Magnético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b="1" i="1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26415" indent="-514350" algn="just">
              <a:spcBef>
                <a:spcPts val="100"/>
              </a:spcBef>
              <a:buFont typeface="+mj-lt"/>
              <a:buAutoNum type="arabicPeriod"/>
              <a:tabLst>
                <a:tab pos="241300" algn="l"/>
              </a:tabLst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26415" marR="5080" indent="-514350" algn="just">
              <a:spcBef>
                <a:spcPts val="960"/>
              </a:spcBef>
              <a:buFont typeface="+mj-lt"/>
              <a:buAutoNum type="arabicPeriod"/>
              <a:tabLst>
                <a:tab pos="241300" algn="l"/>
              </a:tabLst>
            </a:pP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Eje</a:t>
            </a:r>
            <a:r>
              <a:rPr sz="2800" b="1" i="1" spc="229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b="1" i="1" spc="229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Cuadratura</a:t>
            </a:r>
            <a:r>
              <a:rPr sz="2800" b="1" i="1" spc="229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“q”</a:t>
            </a:r>
            <a:r>
              <a:rPr sz="2800" b="1" i="1" spc="2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ubicado</a:t>
            </a:r>
            <a:r>
              <a:rPr sz="2800" b="1" i="1" spc="2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b="1" i="1" spc="229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90º</a:t>
            </a:r>
            <a:r>
              <a:rPr sz="2800" b="1" i="1" spc="229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b="1" i="1" spc="229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anterior</a:t>
            </a:r>
            <a:r>
              <a:rPr sz="2800" b="1" i="1" spc="229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b="1" i="1" spc="2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b="1" i="1" spc="229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posición</a:t>
            </a:r>
            <a:r>
              <a:rPr sz="2800" b="1" i="1" spc="229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2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retraso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considerando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</a:t>
            </a:r>
            <a:r>
              <a:rPr sz="2800" b="1" i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positiva a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dirección</a:t>
            </a:r>
            <a:r>
              <a:rPr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anti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horaria</a:t>
            </a:r>
            <a:r>
              <a:rPr sz="1200" b="1" i="1" spc="-5" dirty="0">
                <a:latin typeface="Arial"/>
                <a:cs typeface="Arial"/>
              </a:rPr>
              <a:t>.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02732" y="4456792"/>
            <a:ext cx="11346814" cy="61734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8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sz="2800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8:</a:t>
            </a:r>
            <a:r>
              <a:rPr sz="2800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Corte</a:t>
            </a:r>
            <a:r>
              <a:rPr sz="2800" i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esquemático</a:t>
            </a:r>
            <a:r>
              <a:rPr sz="2800" i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la</a:t>
            </a:r>
            <a:r>
              <a:rPr sz="2800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</a:t>
            </a:r>
            <a:r>
              <a:rPr sz="2800" i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sincrónica</a:t>
            </a:r>
            <a:r>
              <a:rPr sz="2800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trifásica</a:t>
            </a:r>
            <a:r>
              <a:rPr sz="2800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convencional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10160" algn="just"/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Aunque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no se puede apreciar en el dibujo, generalmente, las máquinas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polos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salientes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tienen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Arrollamientos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Amortiguadores.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35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/>
            <a:r>
              <a:rPr sz="2800" b="1" i="1" spc="-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Arrollamientos</a:t>
            </a:r>
            <a:r>
              <a:rPr sz="2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Amortiguadores</a:t>
            </a:r>
            <a:endParaRPr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>
              <a:spcBef>
                <a:spcPts val="960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Consisten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barras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cobre cortocircuitadas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2.8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y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 función es la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reducir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las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oscilaciones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mecánicas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rotor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hasta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velocidad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sincrónica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determinada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número de polos de la máquina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frecuencia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sistema de alimentación al que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conectada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/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Cuando</a:t>
            </a:r>
            <a:r>
              <a:rPr sz="2800" spc="1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existen</a:t>
            </a:r>
            <a:r>
              <a:rPr sz="2800" spc="1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barras</a:t>
            </a:r>
            <a:r>
              <a:rPr sz="2800" spc="1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amortiguadoras</a:t>
            </a:r>
            <a:r>
              <a:rPr sz="2800" spc="1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1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cabezas</a:t>
            </a:r>
            <a:r>
              <a:rPr sz="2800" spc="1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1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polos</a:t>
            </a:r>
            <a:r>
              <a:rPr sz="2800" spc="1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deben</a:t>
            </a:r>
            <a:r>
              <a:rPr sz="2800" spc="1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</a:t>
            </a:r>
            <a:r>
              <a:rPr sz="2800" spc="1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construidas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chapas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aisladas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corrientes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amortiguadoras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establezcan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barras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expansiones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polares.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211098" y="7238218"/>
            <a:ext cx="6542245" cy="34599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800" b="1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9: Arrollamientos</a:t>
            </a:r>
            <a:r>
              <a:rPr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Amortiguadores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35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/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sz="2800" b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2.10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presenta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corte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sincrónica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Rotor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Cilíndrico,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corrientes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asociadas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caminos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circulación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dichas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corrientes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7324683" y="233178"/>
            <a:ext cx="6449498" cy="3964819"/>
            <a:chOff x="2254504" y="1498472"/>
            <a:chExt cx="3411854" cy="2270760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54504" y="1498472"/>
              <a:ext cx="3411601" cy="2262504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3695700" y="2721990"/>
              <a:ext cx="1476375" cy="76200"/>
            </a:xfrm>
            <a:custGeom>
              <a:avLst/>
              <a:gdLst/>
              <a:ahLst/>
              <a:cxnLst/>
              <a:rect l="l" t="t" r="r" b="b"/>
              <a:pathLst>
                <a:path w="1476375" h="76200">
                  <a:moveTo>
                    <a:pt x="1458036" y="28575"/>
                  </a:moveTo>
                  <a:lnTo>
                    <a:pt x="1412875" y="28575"/>
                  </a:lnTo>
                  <a:lnTo>
                    <a:pt x="1413002" y="47625"/>
                  </a:lnTo>
                  <a:lnTo>
                    <a:pt x="1400239" y="47706"/>
                  </a:lnTo>
                  <a:lnTo>
                    <a:pt x="1400428" y="76200"/>
                  </a:lnTo>
                  <a:lnTo>
                    <a:pt x="1476375" y="37592"/>
                  </a:lnTo>
                  <a:lnTo>
                    <a:pt x="1458036" y="28575"/>
                  </a:lnTo>
                  <a:close/>
                </a:path>
                <a:path w="1476375" h="76200">
                  <a:moveTo>
                    <a:pt x="1400112" y="28656"/>
                  </a:moveTo>
                  <a:lnTo>
                    <a:pt x="0" y="37592"/>
                  </a:lnTo>
                  <a:lnTo>
                    <a:pt x="0" y="56642"/>
                  </a:lnTo>
                  <a:lnTo>
                    <a:pt x="1400239" y="47706"/>
                  </a:lnTo>
                  <a:lnTo>
                    <a:pt x="1400112" y="28656"/>
                  </a:lnTo>
                  <a:close/>
                </a:path>
                <a:path w="1476375" h="76200">
                  <a:moveTo>
                    <a:pt x="1412875" y="28575"/>
                  </a:moveTo>
                  <a:lnTo>
                    <a:pt x="1400112" y="28656"/>
                  </a:lnTo>
                  <a:lnTo>
                    <a:pt x="1400239" y="47706"/>
                  </a:lnTo>
                  <a:lnTo>
                    <a:pt x="1413002" y="47625"/>
                  </a:lnTo>
                  <a:lnTo>
                    <a:pt x="1412875" y="28575"/>
                  </a:lnTo>
                  <a:close/>
                </a:path>
                <a:path w="1476375" h="76200">
                  <a:moveTo>
                    <a:pt x="1399921" y="0"/>
                  </a:moveTo>
                  <a:lnTo>
                    <a:pt x="1400112" y="28656"/>
                  </a:lnTo>
                  <a:lnTo>
                    <a:pt x="1458036" y="28575"/>
                  </a:lnTo>
                  <a:lnTo>
                    <a:pt x="1399921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662299" y="2759582"/>
              <a:ext cx="85725" cy="1009650"/>
            </a:xfrm>
            <a:custGeom>
              <a:avLst/>
              <a:gdLst/>
              <a:ahLst/>
              <a:cxnLst/>
              <a:rect l="l" t="t" r="r" b="b"/>
              <a:pathLst>
                <a:path w="85725" h="1009650">
                  <a:moveTo>
                    <a:pt x="28575" y="923925"/>
                  </a:moveTo>
                  <a:lnTo>
                    <a:pt x="0" y="923925"/>
                  </a:lnTo>
                  <a:lnTo>
                    <a:pt x="42925" y="1009650"/>
                  </a:lnTo>
                  <a:lnTo>
                    <a:pt x="78560" y="938276"/>
                  </a:lnTo>
                  <a:lnTo>
                    <a:pt x="28575" y="938276"/>
                  </a:lnTo>
                  <a:lnTo>
                    <a:pt x="28575" y="923925"/>
                  </a:lnTo>
                  <a:close/>
                </a:path>
                <a:path w="85725" h="1009650">
                  <a:moveTo>
                    <a:pt x="57150" y="0"/>
                  </a:moveTo>
                  <a:lnTo>
                    <a:pt x="28575" y="0"/>
                  </a:lnTo>
                  <a:lnTo>
                    <a:pt x="28575" y="938276"/>
                  </a:lnTo>
                  <a:lnTo>
                    <a:pt x="57150" y="938276"/>
                  </a:lnTo>
                  <a:lnTo>
                    <a:pt x="57150" y="0"/>
                  </a:lnTo>
                  <a:close/>
                </a:path>
                <a:path w="85725" h="1009650">
                  <a:moveTo>
                    <a:pt x="85725" y="923925"/>
                  </a:moveTo>
                  <a:lnTo>
                    <a:pt x="57150" y="923925"/>
                  </a:lnTo>
                  <a:lnTo>
                    <a:pt x="57150" y="938276"/>
                  </a:lnTo>
                  <a:lnTo>
                    <a:pt x="78560" y="938276"/>
                  </a:lnTo>
                  <a:lnTo>
                    <a:pt x="85725" y="923925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695700" y="1502282"/>
              <a:ext cx="457200" cy="161925"/>
            </a:xfrm>
            <a:custGeom>
              <a:avLst/>
              <a:gdLst/>
              <a:ahLst/>
              <a:cxnLst/>
              <a:rect l="l" t="t" r="r" b="b"/>
              <a:pathLst>
                <a:path w="457200" h="161925">
                  <a:moveTo>
                    <a:pt x="457200" y="0"/>
                  </a:moveTo>
                  <a:lnTo>
                    <a:pt x="0" y="0"/>
                  </a:lnTo>
                  <a:lnTo>
                    <a:pt x="0" y="161925"/>
                  </a:lnTo>
                  <a:lnTo>
                    <a:pt x="457200" y="161925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 rot="10800000" flipV="1">
            <a:off x="6652692" y="4013867"/>
            <a:ext cx="5558406" cy="473847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42544" rIns="0" bIns="0" rtlCol="0">
            <a:spAutoFit/>
          </a:bodyPr>
          <a:lstStyle/>
          <a:p>
            <a:pPr marL="96520" algn="ctr">
              <a:spcBef>
                <a:spcPts val="334"/>
              </a:spcBef>
            </a:pPr>
            <a:r>
              <a:rPr sz="2800" b="1" dirty="0">
                <a:latin typeface="Times New Roman"/>
                <a:cs typeface="Times New Roman"/>
              </a:rPr>
              <a:t>q-axis</a:t>
            </a:r>
          </a:p>
        </p:txBody>
      </p:sp>
      <p:grpSp>
        <p:nvGrpSpPr>
          <p:cNvPr id="22" name="Grupo 21"/>
          <p:cNvGrpSpPr/>
          <p:nvPr/>
        </p:nvGrpSpPr>
        <p:grpSpPr>
          <a:xfrm>
            <a:off x="11105356" y="3203788"/>
            <a:ext cx="7525487" cy="4034431"/>
            <a:chOff x="486317" y="5968298"/>
            <a:chExt cx="5307287" cy="2120337"/>
          </a:xfrm>
        </p:grpSpPr>
        <p:grpSp>
          <p:nvGrpSpPr>
            <p:cNvPr id="23" name="object 16"/>
            <p:cNvGrpSpPr/>
            <p:nvPr/>
          </p:nvGrpSpPr>
          <p:grpSpPr>
            <a:xfrm>
              <a:off x="486317" y="6093336"/>
              <a:ext cx="5307287" cy="1995299"/>
              <a:chOff x="1292478" y="6092441"/>
              <a:chExt cx="5307287" cy="1995299"/>
            </a:xfrm>
          </p:grpSpPr>
          <p:pic>
            <p:nvPicPr>
              <p:cNvPr id="26" name="object 17"/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1292478" y="6092441"/>
                <a:ext cx="5307287" cy="1995299"/>
              </a:xfrm>
              <a:prstGeom prst="rect">
                <a:avLst/>
              </a:prstGeom>
            </p:spPr>
          </p:pic>
          <p:sp>
            <p:nvSpPr>
              <p:cNvPr id="27" name="object 18"/>
              <p:cNvSpPr/>
              <p:nvPr/>
            </p:nvSpPr>
            <p:spPr>
              <a:xfrm>
                <a:off x="2266887" y="6511936"/>
                <a:ext cx="496463" cy="209668"/>
              </a:xfrm>
              <a:custGeom>
                <a:avLst/>
                <a:gdLst/>
                <a:ahLst/>
                <a:cxnLst/>
                <a:rect l="l" t="t" r="r" b="b"/>
                <a:pathLst>
                  <a:path w="247650" h="266700">
                    <a:moveTo>
                      <a:pt x="0" y="266699"/>
                    </a:moveTo>
                    <a:lnTo>
                      <a:pt x="247650" y="266699"/>
                    </a:lnTo>
                    <a:lnTo>
                      <a:pt x="247650" y="0"/>
                    </a:lnTo>
                    <a:lnTo>
                      <a:pt x="0" y="0"/>
                    </a:lnTo>
                    <a:lnTo>
                      <a:pt x="0" y="266699"/>
                    </a:lnTo>
                    <a:close/>
                  </a:path>
                </a:pathLst>
              </a:custGeom>
              <a:ln w="25400">
                <a:solidFill>
                  <a:srgbClr val="FF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8" name="object 19"/>
              <p:cNvSpPr/>
              <p:nvPr/>
            </p:nvSpPr>
            <p:spPr>
              <a:xfrm>
                <a:off x="2512653" y="6269342"/>
                <a:ext cx="762882" cy="213002"/>
              </a:xfrm>
              <a:custGeom>
                <a:avLst/>
                <a:gdLst/>
                <a:ahLst/>
                <a:cxnLst/>
                <a:rect l="l" t="t" r="r" b="b"/>
                <a:pathLst>
                  <a:path w="469900" h="173990">
                    <a:moveTo>
                      <a:pt x="394303" y="27147"/>
                    </a:moveTo>
                    <a:lnTo>
                      <a:pt x="0" y="155829"/>
                    </a:lnTo>
                    <a:lnTo>
                      <a:pt x="5841" y="173990"/>
                    </a:lnTo>
                    <a:lnTo>
                      <a:pt x="400197" y="45208"/>
                    </a:lnTo>
                    <a:lnTo>
                      <a:pt x="394303" y="27147"/>
                    </a:lnTo>
                    <a:close/>
                  </a:path>
                  <a:path w="469900" h="173990">
                    <a:moveTo>
                      <a:pt x="458842" y="23241"/>
                    </a:moveTo>
                    <a:lnTo>
                      <a:pt x="406272" y="23241"/>
                    </a:lnTo>
                    <a:lnTo>
                      <a:pt x="412241" y="41275"/>
                    </a:lnTo>
                    <a:lnTo>
                      <a:pt x="400197" y="45208"/>
                    </a:lnTo>
                    <a:lnTo>
                      <a:pt x="409066" y="72390"/>
                    </a:lnTo>
                    <a:lnTo>
                      <a:pt x="458842" y="23241"/>
                    </a:lnTo>
                    <a:close/>
                  </a:path>
                  <a:path w="469900" h="173990">
                    <a:moveTo>
                      <a:pt x="406272" y="23241"/>
                    </a:moveTo>
                    <a:lnTo>
                      <a:pt x="394303" y="27147"/>
                    </a:lnTo>
                    <a:lnTo>
                      <a:pt x="400197" y="45208"/>
                    </a:lnTo>
                    <a:lnTo>
                      <a:pt x="412241" y="41275"/>
                    </a:lnTo>
                    <a:lnTo>
                      <a:pt x="406272" y="23241"/>
                    </a:lnTo>
                    <a:close/>
                  </a:path>
                  <a:path w="469900" h="173990">
                    <a:moveTo>
                      <a:pt x="385444" y="0"/>
                    </a:moveTo>
                    <a:lnTo>
                      <a:pt x="394303" y="27147"/>
                    </a:lnTo>
                    <a:lnTo>
                      <a:pt x="406272" y="23241"/>
                    </a:lnTo>
                    <a:lnTo>
                      <a:pt x="458842" y="23241"/>
                    </a:lnTo>
                    <a:lnTo>
                      <a:pt x="469645" y="12573"/>
                    </a:lnTo>
                    <a:lnTo>
                      <a:pt x="385444" y="0"/>
                    </a:lnTo>
                    <a:close/>
                  </a:path>
                </a:pathLst>
              </a:custGeom>
              <a:solidFill>
                <a:srgbClr val="FF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25" name="object 20"/>
            <p:cNvSpPr txBox="1"/>
            <p:nvPr/>
          </p:nvSpPr>
          <p:spPr>
            <a:xfrm>
              <a:off x="2469375" y="5968298"/>
              <a:ext cx="2087880" cy="405916"/>
            </a:xfrm>
            <a:prstGeom prst="rect">
              <a:avLst/>
            </a:prstGeom>
            <a:solidFill>
              <a:srgbClr val="FFFFFF"/>
            </a:solidFill>
          </p:spPr>
          <p:txBody>
            <a:bodyPr vert="horz" wrap="square" lIns="0" tIns="40005" rIns="0" bIns="0" rtlCol="0">
              <a:spAutoFit/>
            </a:bodyPr>
            <a:lstStyle/>
            <a:p>
              <a:pPr marL="95885">
                <a:spcBef>
                  <a:spcPts val="315"/>
                </a:spcBef>
              </a:pPr>
              <a:r>
                <a:rPr sz="2000" b="1" spc="-5" dirty="0">
                  <a:solidFill>
                    <a:srgbClr val="FF0000"/>
                  </a:solidFill>
                  <a:latin typeface="Arial"/>
                  <a:cs typeface="Arial"/>
                </a:rPr>
                <a:t>arrollamientos amortiguadores</a:t>
              </a:r>
              <a:endParaRPr sz="2000" dirty="0">
                <a:latin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720305" y="5309944"/>
            <a:ext cx="6915765" cy="13054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800" b="1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10: Corte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Transversal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Sincrónica de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Rotor Cilíndrico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356374" y="9004300"/>
            <a:ext cx="10653939" cy="2179443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822960" marR="716915" indent="-810895" algn="ctr">
              <a:spcBef>
                <a:spcPts val="195"/>
              </a:spcBef>
            </a:pPr>
            <a:r>
              <a:rPr sz="2800" b="1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1: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a-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Corte</a:t>
            </a:r>
            <a:r>
              <a:rPr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Longitudinal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</a:t>
            </a:r>
            <a:r>
              <a:rPr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Sincrónica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Rotor</a:t>
            </a:r>
            <a:r>
              <a:rPr sz="2800" b="1" i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Cilíndrico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b-</a:t>
            </a:r>
            <a:r>
              <a:rPr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Detalle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Ranura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sus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Arrollamientos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10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56374" y="4236720"/>
            <a:ext cx="10050121" cy="4767580"/>
          </a:xfrm>
          <a:prstGeom prst="rect">
            <a:avLst/>
          </a:prstGeom>
        </p:spPr>
      </p:pic>
      <p:pic>
        <p:nvPicPr>
          <p:cNvPr id="14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326292"/>
            <a:ext cx="9962356" cy="4639408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/>
          <p:nvPr/>
        </p:nvSpPr>
        <p:spPr>
          <a:xfrm>
            <a:off x="432752" y="482600"/>
            <a:ext cx="11891804" cy="1003031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065" lvl="2" algn="just">
              <a:tabLst>
                <a:tab pos="462280" algn="l"/>
              </a:tabLst>
            </a:pPr>
            <a:r>
              <a:rPr sz="2800" b="1" i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Número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pares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Polos. Efecto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la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forma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onda</a:t>
            </a:r>
            <a:r>
              <a:rPr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Fmm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2" algn="just">
              <a:spcBef>
                <a:spcPts val="35"/>
              </a:spcBef>
              <a:buClr>
                <a:srgbClr val="001F5F"/>
              </a:buClr>
              <a:buFont typeface="Arial"/>
              <a:buAutoNum type="arabicPeriod" startAt="2"/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/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 lo general, los turbogeneradores que queman combustible fósil, son máquinas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dos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polos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mientras que los generadores</a:t>
            </a:r>
            <a:r>
              <a:rPr sz="2800" spc="3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hidraulicos, son máquinas mas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lentas</a:t>
            </a:r>
            <a:r>
              <a:rPr sz="2800" spc="3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constituidas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varios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pares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polo.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/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Veamos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cómo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influye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número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pares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polos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sincrónica.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7620" algn="just"/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Cada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vez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una bonina recorre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par de polos se</a:t>
            </a:r>
            <a:r>
              <a:rPr sz="2800" spc="3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ciclo de la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onda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decir,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360º de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onda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20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/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pregunta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debería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surgir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es:</a:t>
            </a:r>
          </a:p>
          <a:p>
            <a:pPr marL="469265" marR="5715" lvl="3" indent="-228600" algn="just">
              <a:spcBef>
                <a:spcPts val="1010"/>
              </a:spcBef>
              <a:buFont typeface="Symbol"/>
              <a:buChar char=""/>
              <a:tabLst>
                <a:tab pos="469900" algn="l"/>
              </a:tabLst>
            </a:pP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relación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existe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grados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eléctricos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usados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expresar</a:t>
            </a:r>
            <a:r>
              <a:rPr sz="2800" b="1" i="1" spc="3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 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 y 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grados mecánicos empleados para </a:t>
            </a:r>
            <a:r>
              <a:rPr sz="2800" b="1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describir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posición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del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rotor?</a:t>
            </a:r>
            <a:endParaRPr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/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poder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responderla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considera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primeramente,</a:t>
            </a:r>
            <a:r>
              <a:rPr sz="2800" spc="3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dos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polos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(Np=1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3845" marR="12700" indent="-228600" algn="just">
              <a:spcBef>
                <a:spcPts val="120"/>
              </a:spcBef>
              <a:buFont typeface="Symbol"/>
              <a:buChar char=""/>
              <a:tabLst>
                <a:tab pos="283845" algn="l"/>
                <a:tab pos="284480" algn="l"/>
              </a:tabLst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</a:t>
            </a: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alimenta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estator</a:t>
            </a: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trifásica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alterna,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origina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entrehierro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Fmm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gira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misma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velocidad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rueda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polar.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3845" marR="5080" indent="-228600" algn="just">
              <a:spcBef>
                <a:spcPts val="1015"/>
              </a:spcBef>
              <a:buFont typeface="Symbol"/>
              <a:buChar char=""/>
              <a:tabLst>
                <a:tab pos="283845" algn="l"/>
                <a:tab pos="284480" algn="l"/>
              </a:tabLst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girar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Rotor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vuelta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completa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(360º)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completa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ciclo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completo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onda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Fmm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3845" marR="5080" indent="-228600" algn="just">
              <a:spcBef>
                <a:spcPts val="1015"/>
              </a:spcBef>
              <a:buFont typeface="Symbol"/>
              <a:buChar char=""/>
              <a:tabLst>
                <a:tab pos="283845" algn="l"/>
                <a:tab pos="284480" algn="l"/>
              </a:tabLst>
            </a:pPr>
            <a:r>
              <a:rPr lang="es-ES" sz="2800" spc="-5" dirty="0">
                <a:latin typeface="Microsoft Sans Serif"/>
                <a:cs typeface="Microsoft Sans Serif"/>
              </a:rPr>
              <a:t>Por</a:t>
            </a:r>
            <a:r>
              <a:rPr lang="es-ES" sz="2800" spc="15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tal</a:t>
            </a:r>
            <a:r>
              <a:rPr lang="es-ES" sz="2800" spc="10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motivo</a:t>
            </a:r>
            <a:r>
              <a:rPr lang="es-ES" sz="2800" spc="25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360º</a:t>
            </a:r>
            <a:r>
              <a:rPr lang="es-ES" sz="2800" spc="15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eléctricos</a:t>
            </a:r>
            <a:r>
              <a:rPr lang="es-ES" sz="2800" spc="20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coinciden</a:t>
            </a:r>
            <a:r>
              <a:rPr lang="es-ES" sz="2800" spc="25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con</a:t>
            </a:r>
            <a:r>
              <a:rPr lang="es-ES" sz="2800" spc="25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360º</a:t>
            </a:r>
            <a:r>
              <a:rPr lang="es-ES" sz="2800" spc="20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mecánicos.</a:t>
            </a:r>
            <a:r>
              <a:rPr lang="es-ES" sz="2800" spc="55" dirty="0">
                <a:latin typeface="Microsoft Sans Serif"/>
                <a:cs typeface="Microsoft Sans Serif"/>
              </a:rPr>
              <a:t> </a:t>
            </a:r>
            <a:r>
              <a:rPr lang="es-ES" sz="2800" b="1" spc="-5" dirty="0">
                <a:latin typeface="Arial"/>
                <a:cs typeface="Arial"/>
              </a:rPr>
              <a:t>Figura</a:t>
            </a:r>
            <a:r>
              <a:rPr lang="es-ES" sz="2800" b="1" dirty="0">
                <a:latin typeface="Arial"/>
                <a:cs typeface="Arial"/>
              </a:rPr>
              <a:t> </a:t>
            </a:r>
            <a:r>
              <a:rPr lang="es-ES" sz="2800" b="1" spc="-5" dirty="0">
                <a:latin typeface="Arial"/>
                <a:cs typeface="Arial"/>
              </a:rPr>
              <a:t>12a</a:t>
            </a:r>
            <a:endParaRPr lang="es-ES" sz="2800" dirty="0">
              <a:latin typeface="Arial"/>
              <a:cs typeface="Arial"/>
            </a:endParaRPr>
          </a:p>
          <a:p>
            <a:pPr marL="283845" marR="5080" indent="-228600" algn="just">
              <a:spcBef>
                <a:spcPts val="1015"/>
              </a:spcBef>
              <a:buFont typeface="Symbol"/>
              <a:buChar char=""/>
              <a:tabLst>
                <a:tab pos="283845" algn="l"/>
                <a:tab pos="284480" algn="l"/>
              </a:tabLst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object 2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324556" y="622300"/>
            <a:ext cx="6324600" cy="327660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12324557" y="4432300"/>
            <a:ext cx="63246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7945" algn="ctr">
              <a:spcBef>
                <a:spcPts val="100"/>
              </a:spcBef>
            </a:pP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lang="es-ES"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12a: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Fmm</a:t>
            </a:r>
            <a:r>
              <a:rPr lang="es-ES"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b="1" i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Entrehierro.</a:t>
            </a:r>
            <a:r>
              <a:rPr lang="es-ES"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Estator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alimentado</a:t>
            </a:r>
            <a:r>
              <a:rPr lang="es-ES"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lang="es-ES"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trifásica</a:t>
            </a:r>
            <a:r>
              <a:rPr lang="es-ES"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alterna,</a:t>
            </a:r>
            <a:r>
              <a:rPr lang="es-ES" sz="2800" b="1" i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Np=1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06969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/>
          <p:nvPr/>
        </p:nvSpPr>
        <p:spPr>
          <a:xfrm>
            <a:off x="361156" y="35560"/>
            <a:ext cx="18059400" cy="47064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20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7945" marR="60960">
              <a:spcBef>
                <a:spcPts val="5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dos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polos,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grados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eléctricos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grados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mecánicos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coinciden.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tiene: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spcBef>
                <a:spcPts val="60"/>
              </a:spcBef>
            </a:pP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θe</a:t>
            </a:r>
            <a:r>
              <a:rPr sz="2800" b="1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sz="2800" b="1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θm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467485" algn="ctr"/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 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Np=</a:t>
            </a:r>
            <a:r>
              <a:rPr sz="2800" b="1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Bef>
                <a:spcPts val="20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7945">
              <a:spcBef>
                <a:spcPts val="5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polos</a:t>
            </a: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(Np=2),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25145" marR="66040" indent="-228600">
              <a:spcBef>
                <a:spcPts val="1040"/>
              </a:spcBef>
              <a:buFont typeface="Symbol"/>
              <a:buChar char=""/>
              <a:tabLst>
                <a:tab pos="525145" algn="l"/>
                <a:tab pos="525780" algn="l"/>
              </a:tabLst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alimenta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estator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trifásica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alterna,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origina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entrehierro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Fmm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gira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misma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velocidad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rueda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polar.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25145" marR="60960" indent="-228600">
              <a:spcBef>
                <a:spcPts val="1020"/>
              </a:spcBef>
              <a:buFont typeface="Symbol"/>
              <a:buChar char=""/>
              <a:tabLst>
                <a:tab pos="525145" algn="l"/>
                <a:tab pos="525780" algn="l"/>
              </a:tabLst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girar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Rotor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vuelta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completa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(360º)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completan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dos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ciclos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completos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onda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Fmm.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25145" indent="-229235">
              <a:spcBef>
                <a:spcPts val="910"/>
              </a:spcBef>
              <a:buFont typeface="Symbol"/>
              <a:buChar char=""/>
              <a:tabLst>
                <a:tab pos="525145" algn="l"/>
                <a:tab pos="525780" algn="l"/>
              </a:tabLst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tanto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360º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mecánicos,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corresponden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720º</a:t>
            </a:r>
            <a:r>
              <a:rPr sz="2800" spc="3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eléctricos.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Ver</a:t>
            </a: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12b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11968" y="8638142"/>
            <a:ext cx="17896364" cy="181395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7945" algn="ctr">
              <a:spcBef>
                <a:spcPts val="105"/>
              </a:spcBef>
            </a:pPr>
            <a:r>
              <a:rPr sz="2800" b="1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12b: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Fmm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el</a:t>
            </a:r>
            <a:r>
              <a:rPr sz="2800" b="1" i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Entrehierro.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Estator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alimentado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 I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trifásica</a:t>
            </a:r>
            <a:r>
              <a:rPr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alterna,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Np=2</a:t>
            </a:r>
            <a:endParaRPr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785745" marR="79375" indent="-2717800" algn="just">
              <a:spcBef>
                <a:spcPts val="280"/>
              </a:spcBef>
            </a:pP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</a:t>
            </a:r>
            <a:r>
              <a:rPr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visto,</a:t>
            </a:r>
            <a:r>
              <a:rPr sz="2800" b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relación</a:t>
            </a:r>
            <a:r>
              <a:rPr sz="2800" b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existente</a:t>
            </a:r>
            <a:r>
              <a:rPr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</a:t>
            </a:r>
            <a:r>
              <a:rPr sz="2800" b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grados</a:t>
            </a:r>
            <a:r>
              <a:rPr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eléctricos</a:t>
            </a:r>
            <a:r>
              <a:rPr sz="2800" b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b="1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grados</a:t>
            </a:r>
            <a:r>
              <a:rPr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mecánicos</a:t>
            </a:r>
            <a:r>
              <a:rPr sz="2800" b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r>
              <a:rPr lang="es-ES"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s-ES" sz="2800" b="1" spc="-32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785745" marR="79375" indent="-2717800" algn="just">
              <a:spcBef>
                <a:spcPts val="280"/>
              </a:spcBef>
            </a:pPr>
            <a:r>
              <a:rPr lang="es-ES" sz="2800" b="1" spc="-3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		</a:t>
            </a:r>
            <a:r>
              <a:rPr sz="2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θe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 2 θm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670300" algn="just"/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			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Np=2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9" name="object 2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14156" y="4741978"/>
            <a:ext cx="8534400" cy="3845398"/>
          </a:xfrm>
          <a:prstGeom prst="rect">
            <a:avLst/>
          </a:prstGeom>
        </p:spPr>
      </p:pic>
      <p:sp>
        <p:nvSpPr>
          <p:cNvPr id="31" name="object 31"/>
          <p:cNvSpPr/>
          <p:nvPr/>
        </p:nvSpPr>
        <p:spPr>
          <a:xfrm flipH="1">
            <a:off x="10343355" y="927100"/>
            <a:ext cx="45719" cy="1076325"/>
          </a:xfrm>
          <a:custGeom>
            <a:avLst/>
            <a:gdLst/>
            <a:ahLst/>
            <a:cxnLst/>
            <a:rect l="l" t="t" r="r" b="b"/>
            <a:pathLst>
              <a:path h="390525">
                <a:moveTo>
                  <a:pt x="0" y="0"/>
                </a:moveTo>
                <a:lnTo>
                  <a:pt x="0" y="390525"/>
                </a:lnTo>
              </a:path>
            </a:pathLst>
          </a:custGeom>
          <a:ln w="1905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9002237" y="9461500"/>
            <a:ext cx="45719" cy="990600"/>
          </a:xfrm>
          <a:custGeom>
            <a:avLst/>
            <a:gdLst/>
            <a:ahLst/>
            <a:cxnLst/>
            <a:rect l="l" t="t" r="r" b="b"/>
            <a:pathLst>
              <a:path h="390525">
                <a:moveTo>
                  <a:pt x="0" y="0"/>
                </a:moveTo>
                <a:lnTo>
                  <a:pt x="0" y="390525"/>
                </a:lnTo>
              </a:path>
            </a:pathLst>
          </a:custGeom>
          <a:ln w="1905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bject 24"/>
          <p:cNvSpPr txBox="1"/>
          <p:nvPr/>
        </p:nvSpPr>
        <p:spPr>
          <a:xfrm>
            <a:off x="513556" y="698500"/>
            <a:ext cx="17896364" cy="340157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7945" algn="just">
              <a:spcBef>
                <a:spcPts val="5"/>
              </a:spcBef>
            </a:pPr>
            <a:r>
              <a:rPr sz="2800" b="1" i="1" spc="-5" dirty="0" err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Observar</a:t>
            </a:r>
            <a:r>
              <a:rPr sz="2800" b="1" i="1" spc="-5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!!!</a:t>
            </a:r>
            <a:endParaRPr lang="es-ES" sz="2800" b="1" i="1" spc="-5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82295" indent="-514350" algn="just">
              <a:spcBef>
                <a:spcPts val="5"/>
              </a:spcBef>
              <a:buFont typeface="+mj-lt"/>
              <a:buAutoNum type="arabicPeriod"/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10895" marR="62230" indent="-514350" algn="just">
              <a:spcBef>
                <a:spcPts val="960"/>
              </a:spcBef>
              <a:buFont typeface="+mj-lt"/>
              <a:buAutoNum type="arabicPeriod"/>
              <a:tabLst>
                <a:tab pos="525780" algn="l"/>
              </a:tabLst>
            </a:pP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b="1" spc="2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b="1" spc="2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</a:t>
            </a:r>
            <a:r>
              <a:rPr sz="2800" b="1" spc="2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spc="2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dos</a:t>
            </a:r>
            <a:r>
              <a:rPr sz="2800" b="1" spc="2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polos,</a:t>
            </a:r>
            <a:r>
              <a:rPr sz="2800" b="1" spc="2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b="1" spc="2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</a:t>
            </a:r>
            <a:r>
              <a:rPr sz="2800" b="1" spc="2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b="1" spc="2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ciclo</a:t>
            </a:r>
            <a:r>
              <a:rPr sz="2800" b="1" spc="2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spc="2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</a:t>
            </a:r>
            <a:r>
              <a:rPr sz="2800" b="1" spc="2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(voltaje)</a:t>
            </a:r>
            <a:r>
              <a:rPr sz="2800" b="1" i="1" spc="2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cada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revolución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del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rotor.</a:t>
            </a:r>
            <a:endParaRPr lang="es-ES" sz="2800" b="1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10895" marR="62230" indent="-514350" algn="just">
              <a:spcBef>
                <a:spcPts val="960"/>
              </a:spcBef>
              <a:buFont typeface="+mj-lt"/>
              <a:buAutoNum type="arabicPeriod"/>
              <a:tabLst>
                <a:tab pos="525780" algn="l"/>
              </a:tabLst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10895" marR="160020" indent="-514350" algn="just">
              <a:spcBef>
                <a:spcPts val="919"/>
              </a:spcBef>
              <a:buFont typeface="+mj-lt"/>
              <a:buAutoNum type="arabicPeriod"/>
              <a:tabLst>
                <a:tab pos="525780" algn="l"/>
              </a:tabLst>
            </a:pP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una</a:t>
            </a:r>
            <a:r>
              <a:rPr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  <a:r>
              <a:rPr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polos</a:t>
            </a:r>
            <a:r>
              <a:rPr sz="2800" b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(dos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pares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polos)</a:t>
            </a:r>
            <a:r>
              <a:rPr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generan</a:t>
            </a:r>
            <a:r>
              <a:rPr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dos</a:t>
            </a:r>
            <a:r>
              <a:rPr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ciclos </a:t>
            </a:r>
            <a:r>
              <a:rPr sz="2800" b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completos</a:t>
            </a:r>
            <a:r>
              <a:rPr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cada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revolución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del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rotor.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82306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4056" y="355010"/>
            <a:ext cx="18087576" cy="6413935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 algn="just">
              <a:spcBef>
                <a:spcPts val="195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Finalmente,</a:t>
            </a:r>
            <a:r>
              <a:rPr sz="2800" spc="1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expresión</a:t>
            </a:r>
            <a:r>
              <a:rPr sz="2800" spc="1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general</a:t>
            </a:r>
            <a:r>
              <a:rPr sz="2800" spc="1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1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relaciona</a:t>
            </a:r>
            <a:r>
              <a:rPr sz="2800" spc="1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1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grados</a:t>
            </a:r>
            <a:r>
              <a:rPr sz="2800" spc="1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eléctricos</a:t>
            </a:r>
            <a:r>
              <a:rPr sz="2800" spc="1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1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1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grados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mecánicos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15"/>
              </a:spcBef>
            </a:pP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					</a:t>
            </a:r>
            <a:r>
              <a:rPr lang="el-GR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θ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es-ES" sz="2800" b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lang="es-ES" sz="2800" b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Np</a:t>
            </a:r>
            <a:r>
              <a:rPr lang="es-ES" sz="2800" b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l-GR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θ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1210"/>
              </a:spcBef>
            </a:pP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donde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Np=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número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pares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polos</a:t>
            </a:r>
          </a:p>
          <a:p>
            <a:pPr algn="just">
              <a:spcBef>
                <a:spcPts val="1210"/>
              </a:spcBef>
            </a:pPr>
            <a:endParaRPr lang="es-ES" sz="3600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3500" algn="just">
              <a:spcBef>
                <a:spcPts val="100"/>
              </a:spcBef>
            </a:pPr>
            <a:r>
              <a:rPr lang="es-ES" sz="3600" b="1" i="1" spc="-5" dirty="0">
                <a:latin typeface="Arial"/>
                <a:cs typeface="Arial"/>
              </a:rPr>
              <a:t>Velocidad</a:t>
            </a:r>
            <a:r>
              <a:rPr lang="es-ES" sz="3600" b="1" i="1" spc="-20" dirty="0">
                <a:latin typeface="Arial"/>
                <a:cs typeface="Arial"/>
              </a:rPr>
              <a:t> </a:t>
            </a:r>
            <a:r>
              <a:rPr lang="es-ES" sz="3600" b="1" i="1" spc="-5" dirty="0">
                <a:latin typeface="Arial"/>
                <a:cs typeface="Arial"/>
              </a:rPr>
              <a:t>Sincrónica</a:t>
            </a:r>
          </a:p>
          <a:p>
            <a:pPr marL="63500" algn="just">
              <a:spcBef>
                <a:spcPts val="100"/>
              </a:spcBef>
            </a:pPr>
            <a:endParaRPr lang="es-ES" sz="3200" dirty="0">
              <a:latin typeface="Arial"/>
              <a:cs typeface="Arial"/>
            </a:endParaRPr>
          </a:p>
          <a:p>
            <a:pPr marL="63500" marR="55880" algn="just">
              <a:spcBef>
                <a:spcPts val="960"/>
              </a:spcBef>
            </a:pPr>
            <a:r>
              <a:rPr lang="es-ES" sz="2800" dirty="0">
                <a:latin typeface="Microsoft Sans Serif"/>
                <a:cs typeface="Microsoft Sans Serif"/>
              </a:rPr>
              <a:t>Como</a:t>
            </a:r>
            <a:r>
              <a:rPr lang="es-ES" sz="2800" spc="125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el</a:t>
            </a:r>
            <a:r>
              <a:rPr lang="es-ES" sz="2800" spc="135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número</a:t>
            </a:r>
            <a:r>
              <a:rPr lang="es-ES" sz="2800" spc="130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de</a:t>
            </a:r>
            <a:r>
              <a:rPr lang="es-ES" sz="2800" spc="155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ciclos</a:t>
            </a:r>
            <a:r>
              <a:rPr lang="es-ES" sz="2800" spc="140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por</a:t>
            </a:r>
            <a:r>
              <a:rPr lang="es-ES" sz="2800" spc="130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cada</a:t>
            </a:r>
            <a:r>
              <a:rPr lang="es-ES" sz="2800" spc="130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revolución</a:t>
            </a:r>
            <a:r>
              <a:rPr lang="es-ES" sz="2800" spc="140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es</a:t>
            </a:r>
            <a:r>
              <a:rPr lang="es-ES" sz="2800" spc="125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igual</a:t>
            </a:r>
            <a:r>
              <a:rPr lang="es-ES" sz="2800" spc="135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al</a:t>
            </a:r>
            <a:r>
              <a:rPr lang="es-ES" sz="2800" spc="120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número</a:t>
            </a:r>
            <a:r>
              <a:rPr lang="es-ES" sz="2800" spc="130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de</a:t>
            </a:r>
            <a:r>
              <a:rPr lang="es-ES" sz="2800" spc="130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pares</a:t>
            </a:r>
            <a:r>
              <a:rPr lang="es-ES" sz="2800" spc="130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de</a:t>
            </a:r>
            <a:r>
              <a:rPr lang="es-ES" sz="2800" spc="125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polos,</a:t>
            </a:r>
            <a:r>
              <a:rPr lang="es-ES" sz="2800" spc="140" dirty="0">
                <a:latin typeface="Microsoft Sans Serif"/>
                <a:cs typeface="Microsoft Sans Serif"/>
              </a:rPr>
              <a:t> </a:t>
            </a:r>
            <a:r>
              <a:rPr lang="es-ES" sz="2800" spc="-15" dirty="0">
                <a:latin typeface="Microsoft Sans Serif"/>
                <a:cs typeface="Microsoft Sans Serif"/>
              </a:rPr>
              <a:t>la </a:t>
            </a:r>
            <a:r>
              <a:rPr lang="es-ES" sz="2800" spc="-5" dirty="0">
                <a:latin typeface="Microsoft Sans Serif"/>
                <a:cs typeface="Microsoft Sans Serif"/>
              </a:rPr>
              <a:t>frecuencia</a:t>
            </a:r>
            <a:r>
              <a:rPr lang="es-ES" sz="2800" spc="15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está</a:t>
            </a:r>
            <a:r>
              <a:rPr lang="es-ES" sz="2800" spc="15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dada</a:t>
            </a:r>
            <a:r>
              <a:rPr lang="es-ES" sz="2800" spc="15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por</a:t>
            </a:r>
            <a:r>
              <a:rPr lang="es-ES" sz="2800" spc="10" dirty="0">
                <a:latin typeface="Microsoft Sans Serif"/>
                <a:cs typeface="Microsoft Sans Serif"/>
              </a:rPr>
              <a:t> </a:t>
            </a:r>
            <a:r>
              <a:rPr lang="es-ES" sz="2800" spc="-10" dirty="0">
                <a:latin typeface="Microsoft Sans Serif"/>
                <a:cs typeface="Microsoft Sans Serif"/>
              </a:rPr>
              <a:t>la</a:t>
            </a:r>
            <a:r>
              <a:rPr lang="es-ES" sz="2800" spc="15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siguiente</a:t>
            </a:r>
            <a:r>
              <a:rPr lang="es-ES" sz="2800" spc="10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relación:</a:t>
            </a:r>
            <a:endParaRPr lang="es-ES" sz="2800" dirty="0">
              <a:latin typeface="Microsoft Sans Serif"/>
              <a:cs typeface="Microsoft Sans Serif"/>
            </a:endParaRPr>
          </a:p>
          <a:p>
            <a:pPr marL="325755" algn="ctr">
              <a:spcBef>
                <a:spcPts val="795"/>
              </a:spcBef>
            </a:pPr>
            <a:r>
              <a:rPr lang="es-ES" sz="2800" b="1" spc="95" dirty="0">
                <a:latin typeface="Cambria Math"/>
                <a:cs typeface="Cambria Math"/>
              </a:rPr>
              <a:t> </a:t>
            </a:r>
            <a:r>
              <a:rPr lang="pl-PL" sz="2800" b="1" spc="95" dirty="0">
                <a:latin typeface="Cambria Math"/>
                <a:cs typeface="Cambria Math"/>
              </a:rPr>
              <a:t>𝑃 </a:t>
            </a:r>
            <a:r>
              <a:rPr lang="pl-PL" sz="2800" b="1" spc="105" dirty="0">
                <a:latin typeface="Cambria Math"/>
                <a:cs typeface="Cambria Math"/>
              </a:rPr>
              <a:t>𝑛</a:t>
            </a:r>
            <a:endParaRPr lang="pl-PL" sz="2800" b="1" dirty="0">
              <a:latin typeface="Cambria Math"/>
              <a:cs typeface="Cambria Math"/>
            </a:endParaRPr>
          </a:p>
          <a:p>
            <a:pPr marL="5080" algn="ctr">
              <a:spcBef>
                <a:spcPts val="325"/>
              </a:spcBef>
            </a:pPr>
            <a:r>
              <a:rPr lang="pl-PL" sz="4400" b="1" spc="30" baseline="37698" dirty="0">
                <a:latin typeface="Cambria Math"/>
                <a:cs typeface="Cambria Math"/>
              </a:rPr>
              <a:t>𝑓</a:t>
            </a:r>
            <a:r>
              <a:rPr lang="pl-PL" sz="4400" b="1" spc="89" baseline="37698" dirty="0">
                <a:latin typeface="Cambria Math"/>
                <a:cs typeface="Cambria Math"/>
              </a:rPr>
              <a:t> </a:t>
            </a:r>
            <a:r>
              <a:rPr lang="pl-PL" sz="4400" b="1" baseline="37698" dirty="0">
                <a:latin typeface="Cambria Math"/>
                <a:cs typeface="Cambria Math"/>
              </a:rPr>
              <a:t>=</a:t>
            </a:r>
            <a:r>
              <a:rPr lang="pl-PL" sz="4400" b="1" spc="157" baseline="37698" dirty="0">
                <a:latin typeface="Cambria Math"/>
                <a:cs typeface="Cambria Math"/>
              </a:rPr>
              <a:t> </a:t>
            </a:r>
            <a:r>
              <a:rPr lang="pl-PL" sz="2800" b="1" spc="60" dirty="0">
                <a:latin typeface="Cambria Math"/>
                <a:cs typeface="Cambria Math"/>
              </a:rPr>
              <a:t>2</a:t>
            </a:r>
            <a:r>
              <a:rPr lang="pl-PL" sz="2800" b="1" spc="270" dirty="0">
                <a:latin typeface="Cambria Math"/>
                <a:cs typeface="Cambria Math"/>
              </a:rPr>
              <a:t> </a:t>
            </a:r>
            <a:r>
              <a:rPr lang="pl-PL" sz="2800" b="1" spc="60" dirty="0">
                <a:latin typeface="Cambria Math"/>
                <a:cs typeface="Cambria Math"/>
              </a:rPr>
              <a:t>60</a:t>
            </a:r>
            <a:endParaRPr lang="pl-PL" sz="2800" b="1" dirty="0">
              <a:latin typeface="Cambria Math"/>
              <a:cs typeface="Cambria Math"/>
            </a:endParaRPr>
          </a:p>
          <a:p>
            <a:pPr marL="63500" marR="1775460" indent="3729354">
              <a:lnSpc>
                <a:spcPts val="1380"/>
              </a:lnSpc>
              <a:spcBef>
                <a:spcPts val="1255"/>
              </a:spcBef>
            </a:pPr>
            <a:endParaRPr lang="es-ES" sz="2400" b="1" spc="-10" dirty="0">
              <a:latin typeface="Microsoft Sans Serif"/>
              <a:cs typeface="Microsoft Sans Serif"/>
            </a:endParaRPr>
          </a:p>
          <a:p>
            <a:pPr marL="63500" marR="1775460" indent="3729354">
              <a:lnSpc>
                <a:spcPts val="1380"/>
              </a:lnSpc>
              <a:spcBef>
                <a:spcPts val="1255"/>
              </a:spcBef>
            </a:pPr>
            <a:r>
              <a:rPr lang="es-ES" sz="2400" b="1" spc="-10" dirty="0">
                <a:latin typeface="Microsoft Sans Serif"/>
                <a:cs typeface="Microsoft Sans Serif"/>
              </a:rPr>
              <a:t>							</a:t>
            </a:r>
            <a:r>
              <a:rPr lang="pl-PL" sz="2400" b="1" spc="-10" dirty="0">
                <a:latin typeface="Microsoft Sans Serif"/>
                <a:cs typeface="Microsoft Sans Serif"/>
              </a:rPr>
              <a:t>Np</a:t>
            </a:r>
            <a:endParaRPr lang="es-ES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>
              <a:spcBef>
                <a:spcPts val="195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44056" y="6218639"/>
            <a:ext cx="18087576" cy="25827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just">
              <a:spcBef>
                <a:spcPts val="795"/>
              </a:spcBef>
            </a:pP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Siendo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“n”</a:t>
            </a:r>
            <a:r>
              <a:rPr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velocidad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eje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dada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revoluciones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minuto.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3500" marR="57785" algn="just">
              <a:spcBef>
                <a:spcPts val="925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velocidad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máquina,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denominada,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velocidad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sincrónica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función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número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pares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polos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“Np”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de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“f”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frecuencia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red.</a:t>
            </a:r>
            <a:endParaRPr lang="es-ES" sz="2800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3500" marR="57785" algn="just">
              <a:spcBef>
                <a:spcPts val="925"/>
              </a:spcBef>
            </a:pPr>
            <a:endParaRPr lang="es-ES" sz="2800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20"/>
              </a:spcBef>
            </a:pP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Despejando</a:t>
            </a:r>
            <a:r>
              <a:rPr lang="es-ES" sz="2800" spc="2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2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Velocidad</a:t>
            </a:r>
            <a:r>
              <a:rPr lang="es-ES" sz="2800" spc="2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Sincrónica</a:t>
            </a:r>
            <a:r>
              <a:rPr lang="es-ES" sz="2800" spc="2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2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2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expresión</a:t>
            </a:r>
            <a:r>
              <a:rPr lang="es-ES" sz="2800" spc="2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anterior</a:t>
            </a:r>
            <a:r>
              <a:rPr lang="es-ES" sz="2800" spc="2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spc="2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considerando</a:t>
            </a:r>
            <a:r>
              <a:rPr lang="es-ES" sz="2800" spc="2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50</a:t>
            </a:r>
            <a:r>
              <a:rPr lang="es-ES" sz="2800" spc="2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Hz</a:t>
            </a:r>
            <a:r>
              <a:rPr lang="es-ES" sz="2800" spc="2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frecuencia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queda: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Bef>
                <a:spcPts val="20"/>
              </a:spcBef>
            </a:pPr>
            <a:endParaRPr sz="1200" dirty="0">
              <a:latin typeface="Microsoft Sans Serif"/>
              <a:cs typeface="Microsoft Sans Serif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9539446" y="4463815"/>
            <a:ext cx="1156648" cy="1754824"/>
            <a:chOff x="3870325" y="2946907"/>
            <a:chExt cx="683260" cy="727710"/>
          </a:xfrm>
        </p:grpSpPr>
        <p:sp>
          <p:nvSpPr>
            <p:cNvPr id="19" name="object 19"/>
            <p:cNvSpPr/>
            <p:nvPr/>
          </p:nvSpPr>
          <p:spPr>
            <a:xfrm>
              <a:off x="3876675" y="2953257"/>
              <a:ext cx="228600" cy="552450"/>
            </a:xfrm>
            <a:custGeom>
              <a:avLst/>
              <a:gdLst/>
              <a:ahLst/>
              <a:cxnLst/>
              <a:rect l="l" t="t" r="r" b="b"/>
              <a:pathLst>
                <a:path w="228600" h="552450">
                  <a:moveTo>
                    <a:pt x="0" y="276225"/>
                  </a:moveTo>
                  <a:lnTo>
                    <a:pt x="3019" y="212857"/>
                  </a:lnTo>
                  <a:lnTo>
                    <a:pt x="11618" y="154704"/>
                  </a:lnTo>
                  <a:lnTo>
                    <a:pt x="25112" y="103418"/>
                  </a:lnTo>
                  <a:lnTo>
                    <a:pt x="42814" y="60652"/>
                  </a:lnTo>
                  <a:lnTo>
                    <a:pt x="64036" y="28058"/>
                  </a:lnTo>
                  <a:lnTo>
                    <a:pt x="114300" y="0"/>
                  </a:lnTo>
                  <a:lnTo>
                    <a:pt x="140505" y="7290"/>
                  </a:lnTo>
                  <a:lnTo>
                    <a:pt x="185785" y="60652"/>
                  </a:lnTo>
                  <a:lnTo>
                    <a:pt x="203487" y="103418"/>
                  </a:lnTo>
                  <a:lnTo>
                    <a:pt x="216981" y="154704"/>
                  </a:lnTo>
                  <a:lnTo>
                    <a:pt x="225580" y="212857"/>
                  </a:lnTo>
                  <a:lnTo>
                    <a:pt x="228600" y="276225"/>
                  </a:lnTo>
                  <a:lnTo>
                    <a:pt x="225580" y="339552"/>
                  </a:lnTo>
                  <a:lnTo>
                    <a:pt x="216981" y="397689"/>
                  </a:lnTo>
                  <a:lnTo>
                    <a:pt x="203487" y="448977"/>
                  </a:lnTo>
                  <a:lnTo>
                    <a:pt x="185785" y="491757"/>
                  </a:lnTo>
                  <a:lnTo>
                    <a:pt x="164563" y="524369"/>
                  </a:lnTo>
                  <a:lnTo>
                    <a:pt x="114300" y="552450"/>
                  </a:lnTo>
                  <a:lnTo>
                    <a:pt x="88094" y="545153"/>
                  </a:lnTo>
                  <a:lnTo>
                    <a:pt x="42814" y="491757"/>
                  </a:lnTo>
                  <a:lnTo>
                    <a:pt x="25112" y="448977"/>
                  </a:lnTo>
                  <a:lnTo>
                    <a:pt x="11618" y="397689"/>
                  </a:lnTo>
                  <a:lnTo>
                    <a:pt x="3019" y="339552"/>
                  </a:lnTo>
                  <a:lnTo>
                    <a:pt x="0" y="276225"/>
                  </a:lnTo>
                  <a:close/>
                </a:path>
              </a:pathLst>
            </a:custGeom>
            <a:ln w="127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046346" y="3452875"/>
              <a:ext cx="507365" cy="221615"/>
            </a:xfrm>
            <a:custGeom>
              <a:avLst/>
              <a:gdLst/>
              <a:ahLst/>
              <a:cxnLst/>
              <a:rect l="l" t="t" r="r" b="b"/>
              <a:pathLst>
                <a:path w="507364" h="221614">
                  <a:moveTo>
                    <a:pt x="434464" y="191999"/>
                  </a:moveTo>
                  <a:lnTo>
                    <a:pt x="422275" y="221360"/>
                  </a:lnTo>
                  <a:lnTo>
                    <a:pt x="507238" y="215391"/>
                  </a:lnTo>
                  <a:lnTo>
                    <a:pt x="491182" y="196850"/>
                  </a:lnTo>
                  <a:lnTo>
                    <a:pt x="446150" y="196850"/>
                  </a:lnTo>
                  <a:lnTo>
                    <a:pt x="434464" y="191999"/>
                  </a:lnTo>
                  <a:close/>
                </a:path>
                <a:path w="507364" h="221614">
                  <a:moveTo>
                    <a:pt x="439311" y="180324"/>
                  </a:moveTo>
                  <a:lnTo>
                    <a:pt x="434464" y="191999"/>
                  </a:lnTo>
                  <a:lnTo>
                    <a:pt x="446150" y="196850"/>
                  </a:lnTo>
                  <a:lnTo>
                    <a:pt x="450976" y="185165"/>
                  </a:lnTo>
                  <a:lnTo>
                    <a:pt x="439311" y="180324"/>
                  </a:lnTo>
                  <a:close/>
                </a:path>
                <a:path w="507364" h="221614">
                  <a:moveTo>
                    <a:pt x="451485" y="151002"/>
                  </a:moveTo>
                  <a:lnTo>
                    <a:pt x="439311" y="180324"/>
                  </a:lnTo>
                  <a:lnTo>
                    <a:pt x="450976" y="185165"/>
                  </a:lnTo>
                  <a:lnTo>
                    <a:pt x="446150" y="196850"/>
                  </a:lnTo>
                  <a:lnTo>
                    <a:pt x="491182" y="196850"/>
                  </a:lnTo>
                  <a:lnTo>
                    <a:pt x="451485" y="151002"/>
                  </a:lnTo>
                  <a:close/>
                </a:path>
                <a:path w="507364" h="221614">
                  <a:moveTo>
                    <a:pt x="4825" y="0"/>
                  </a:moveTo>
                  <a:lnTo>
                    <a:pt x="0" y="11683"/>
                  </a:lnTo>
                  <a:lnTo>
                    <a:pt x="434464" y="191999"/>
                  </a:lnTo>
                  <a:lnTo>
                    <a:pt x="439311" y="180324"/>
                  </a:lnTo>
                  <a:lnTo>
                    <a:pt x="482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cxnSp>
        <p:nvCxnSpPr>
          <p:cNvPr id="25" name="Conector recto 24"/>
          <p:cNvCxnSpPr/>
          <p:nvPr/>
        </p:nvCxnSpPr>
        <p:spPr>
          <a:xfrm>
            <a:off x="9544555" y="5118100"/>
            <a:ext cx="7166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Imagen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1556" y="8801397"/>
            <a:ext cx="4343399" cy="1190803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7"/>
          <p:cNvSpPr txBox="1"/>
          <p:nvPr/>
        </p:nvSpPr>
        <p:spPr>
          <a:xfrm>
            <a:off x="513556" y="469900"/>
            <a:ext cx="17983200" cy="5600892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7620" algn="just">
              <a:spcBef>
                <a:spcPts val="195"/>
              </a:spcBef>
            </a:pPr>
            <a:r>
              <a:rPr lang="es-ES" sz="36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4. Forma</a:t>
            </a:r>
            <a:r>
              <a:rPr lang="es-ES" sz="36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3600" b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3600" b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Onda</a:t>
            </a:r>
            <a:r>
              <a:rPr lang="es-ES" sz="3600" b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36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36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Fmm</a:t>
            </a:r>
            <a:endParaRPr lang="es-ES" sz="3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7620" algn="just">
              <a:spcBef>
                <a:spcPts val="195"/>
              </a:spcBef>
            </a:pPr>
            <a:endParaRPr lang="es-ES" sz="2800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7620" algn="just">
              <a:spcBef>
                <a:spcPts val="195"/>
              </a:spcBef>
            </a:pP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la práctica, tanto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arrollamientos de armadura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como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arrollamientos de campo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ubicados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rotor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maquina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están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distribuidos</a:t>
            </a: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ranuras</a:t>
            </a: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forma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tal,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Fmm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flujos resultantes tienen una distribución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muy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parecida o cercana a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distribución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sinusoidal.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8890" algn="just">
              <a:spcBef>
                <a:spcPts val="910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Partiremos de considerar la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onda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Fmm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producida por el arrollamiento de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armadura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solamente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(arrollamiento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ubicado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estator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máquina)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>
              <a:spcBef>
                <a:spcPts val="925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1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sz="2800" b="1" spc="1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13</a:t>
            </a:r>
            <a:r>
              <a:rPr sz="2800" b="1" spc="1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b="1" spc="1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1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muestra</a:t>
            </a:r>
            <a:r>
              <a:rPr sz="2800" spc="1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Fmm</a:t>
            </a:r>
            <a:r>
              <a:rPr sz="2800" spc="1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producida</a:t>
            </a:r>
            <a:r>
              <a:rPr sz="2800" spc="1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spc="1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r>
              <a:rPr sz="2800" spc="1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1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circula</a:t>
            </a:r>
            <a:r>
              <a:rPr sz="2800" spc="20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b="1" spc="1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sola</a:t>
            </a:r>
            <a:r>
              <a:rPr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espira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bobina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fase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“a”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25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8255" algn="just"/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la figura se muestrala onda de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Fmm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montada sobre un corte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estator,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cual se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cortado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desarrollado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según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eje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99756" y="5727700"/>
            <a:ext cx="10287000" cy="41148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3218980" y="9842500"/>
            <a:ext cx="1257235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 1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3a: </a:t>
            </a:r>
            <a:r>
              <a:rPr lang="es-ES" sz="2800" b="1" i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Fmm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Producida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 una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Espira</a:t>
            </a:r>
            <a:r>
              <a:rPr lang="es-ES" sz="2800" b="1" i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la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Fase a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Estator.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7751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477760" y="317500"/>
            <a:ext cx="18018995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2700" algn="just">
              <a:spcBef>
                <a:spcPts val="5"/>
              </a:spcBef>
            </a:pP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aprecia,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tener</a:t>
            </a:r>
            <a:r>
              <a:rPr sz="2800" spc="3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cuenta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sola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espira,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onda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Fmm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tiene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forma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rectangular.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/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Considerando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presencia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otras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espiras,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obtiene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onda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Fmm</a:t>
            </a:r>
            <a:r>
              <a:rPr sz="2800" b="1" spc="5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3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3b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11255" y="5140282"/>
            <a:ext cx="18018995" cy="259878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spcBef>
                <a:spcPts val="105"/>
              </a:spcBef>
            </a:pPr>
            <a:r>
              <a:rPr sz="2800" b="1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13b: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Fmm</a:t>
            </a:r>
            <a:r>
              <a:rPr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Producida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un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Número</a:t>
            </a:r>
            <a:r>
              <a:rPr sz="2800" b="1" i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espiras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Fase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Estator.</a:t>
            </a:r>
            <a:endParaRPr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35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/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1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sz="2800" b="1" i="1" spc="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13b</a:t>
            </a:r>
            <a:r>
              <a:rPr sz="2800" b="1" i="1" spc="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1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</a:t>
            </a:r>
            <a:r>
              <a:rPr sz="2800" spc="1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1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1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medida</a:t>
            </a:r>
            <a:r>
              <a:rPr sz="2800" spc="1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1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1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</a:t>
            </a:r>
            <a:r>
              <a:rPr sz="2800" spc="1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considerando</a:t>
            </a:r>
            <a:r>
              <a:rPr sz="2800" spc="1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bobina</a:t>
            </a:r>
            <a:r>
              <a:rPr sz="2800" spc="1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completa,</a:t>
            </a:r>
            <a:r>
              <a:rPr sz="2800" spc="1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onda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</a:t>
            </a:r>
            <a:r>
              <a:rPr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Fmm</a:t>
            </a:r>
            <a:r>
              <a:rPr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tiende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distribución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rectangular,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sinusoidal.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20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/>
            <a:r>
              <a:rPr sz="2800" b="1" i="1" spc="-5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Importante!!!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61755" y="1131813"/>
            <a:ext cx="8610601" cy="4008469"/>
          </a:xfrm>
          <a:prstGeom prst="rect">
            <a:avLst/>
          </a:prstGeom>
        </p:spPr>
      </p:pic>
      <p:sp>
        <p:nvSpPr>
          <p:cNvPr id="15" name="Rectángulo 14"/>
          <p:cNvSpPr/>
          <p:nvPr/>
        </p:nvSpPr>
        <p:spPr>
          <a:xfrm>
            <a:off x="477759" y="7739070"/>
            <a:ext cx="1801899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1120" marR="64769" algn="just">
              <a:spcBef>
                <a:spcPts val="100"/>
              </a:spcBef>
            </a:pP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diseño de máquinas 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intenta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minimizar las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armónicas,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 ello 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recurre a la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construcción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devanados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paso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fraccionado;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esto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las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armónicas espaciales son reducidas hasta eliminarlas.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modelación de la máquina 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absolutamente razonable considerar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cada fase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produce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 onda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lang="es-ES" sz="2800" b="1" i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Fmm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forma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sinusoidal.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10"/>
              </a:spcBef>
            </a:pP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14300" algn="ctr"/>
            <a:r>
              <a:rPr lang="es-ES" sz="2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Normalmente</a:t>
            </a:r>
            <a:r>
              <a:rPr lang="es-E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b="1" i="1" spc="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dice</a:t>
            </a:r>
            <a:r>
              <a:rPr lang="es-ES" sz="2800" b="1" i="1" spc="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b="1" i="1" spc="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lang="es-ES" sz="2800" b="1" i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arrollamientos</a:t>
            </a:r>
            <a:r>
              <a:rPr lang="es-ES" sz="2800" b="1" i="1" spc="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tienen</a:t>
            </a:r>
            <a:r>
              <a:rPr lang="es-ES" sz="2800" b="1" i="1" spc="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lang="es-ES" sz="2800" b="1" i="1" spc="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solidFill>
                  <a:srgbClr val="001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“distribución</a:t>
            </a:r>
            <a:r>
              <a:rPr lang="es-ES" sz="2800" b="1" i="1" spc="10" dirty="0">
                <a:solidFill>
                  <a:srgbClr val="001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solidFill>
                  <a:srgbClr val="001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sinusoidal”</a:t>
            </a:r>
            <a:endParaRPr lang="es-E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437356" y="1171702"/>
            <a:ext cx="11430000" cy="9509655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 algn="just">
              <a:spcBef>
                <a:spcPts val="195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Fmm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total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debida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tres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fases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arrollamientos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estator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tiene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forma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senoidal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así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consideramos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espira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media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cada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tres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fases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a,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c: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ctr">
              <a:spcBef>
                <a:spcPts val="100"/>
              </a:spcBef>
            </a:pP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14: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Fmm</a:t>
            </a:r>
            <a:r>
              <a:rPr lang="es-ES"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Producida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el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total</a:t>
            </a:r>
            <a:r>
              <a:rPr lang="es-ES"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z="2800" b="1" i="1" spc="3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espiras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Fase</a:t>
            </a:r>
            <a:r>
              <a:rPr lang="es-ES" sz="2800" b="1" i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Estator.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>
              <a:spcBef>
                <a:spcPts val="5"/>
              </a:spcBef>
            </a:pP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Definiendo</a:t>
            </a:r>
            <a:r>
              <a:rPr lang="es-ES"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ϒ</a:t>
            </a:r>
            <a:r>
              <a:rPr lang="es-ES" sz="2800" b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ángulo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largo</a:t>
            </a:r>
            <a:r>
              <a:rPr lang="es-ES"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perisferia</a:t>
            </a:r>
            <a:r>
              <a:rPr lang="es-ES"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estator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lang="es-ES"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respecto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centro de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Fase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considerada,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Fmm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debida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tres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fase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escrita:</a:t>
            </a:r>
          </a:p>
          <a:p>
            <a:pPr marL="12700" algn="just">
              <a:spcBef>
                <a:spcPts val="100"/>
              </a:spcBef>
            </a:pP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Donde: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04825" algn="just"/>
            <a:r>
              <a:rPr lang="es-ES" sz="2800" b="1" spc="-5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ia</a:t>
            </a:r>
            <a:r>
              <a:rPr lang="es-ES"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s-ES"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ib</a:t>
            </a:r>
            <a:r>
              <a:rPr lang="es-ES"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es-ES"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10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ic</a:t>
            </a:r>
            <a:r>
              <a:rPr lang="es-ES" sz="2800" b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son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valores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instantáneos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corrientes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fase</a:t>
            </a:r>
          </a:p>
          <a:p>
            <a:pPr marL="504825" algn="just"/>
            <a:r>
              <a:rPr lang="es-ES"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</a:t>
            </a:r>
            <a:r>
              <a:rPr lang="es-ES" sz="2800" b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constante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6985" algn="just">
              <a:spcBef>
                <a:spcPts val="960"/>
              </a:spcBef>
            </a:pP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Cada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arrollamiento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produce un </a:t>
            </a:r>
            <a:r>
              <a:rPr lang="es-ES"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Fmm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cuyos valores cambian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valores instantáneos de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corrientes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arrollamientos.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>
              <a:spcBef>
                <a:spcPts val="919"/>
              </a:spcBef>
            </a:pP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tres </a:t>
            </a:r>
            <a:r>
              <a:rPr lang="es-ES"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Fmm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debidas a las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tres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fase, se encuentran desplazadas 120º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eléctricos separados en el espacio, si se considera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sistema de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corrientes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balanceadas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considera el instante justo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 de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Fase “a”,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 máxima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 </a:t>
            </a:r>
            <a:r>
              <a:rPr lang="es-ES" sz="2800" b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ia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máxima)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tiene</a:t>
            </a:r>
            <a:r>
              <a:rPr lang="es-ES"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12700" algn="just">
              <a:spcBef>
                <a:spcPts val="100"/>
              </a:spcBef>
            </a:pPr>
            <a:r>
              <a:rPr lang="es-ES" sz="2800" b="1" i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Donde:</a:t>
            </a:r>
            <a:endParaRPr lang="es-ES" sz="2800" dirty="0">
              <a:latin typeface="Arial"/>
              <a:cs typeface="Arial"/>
            </a:endParaRPr>
          </a:p>
          <a:p>
            <a:pPr marL="1272540" marR="5080" indent="-60960" algn="just">
              <a:spcBef>
                <a:spcPts val="1025"/>
              </a:spcBef>
            </a:pPr>
            <a:r>
              <a:rPr lang="es-ES" sz="2800" spc="-5" dirty="0">
                <a:latin typeface="Microsoft Sans Serif"/>
                <a:cs typeface="Microsoft Sans Serif"/>
              </a:rPr>
              <a:t>es</a:t>
            </a:r>
            <a:r>
              <a:rPr lang="es-ES" sz="2800" spc="135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la</a:t>
            </a:r>
            <a:r>
              <a:rPr lang="es-ES" sz="2800" spc="125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frecuencia</a:t>
            </a:r>
            <a:r>
              <a:rPr lang="es-ES" sz="2800" spc="140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angular</a:t>
            </a:r>
            <a:r>
              <a:rPr lang="es-ES" sz="2800" spc="135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de</a:t>
            </a:r>
            <a:r>
              <a:rPr lang="es-ES" sz="2800" spc="140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las</a:t>
            </a:r>
            <a:r>
              <a:rPr lang="es-ES" sz="2800" spc="140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corrientes</a:t>
            </a:r>
            <a:r>
              <a:rPr lang="es-ES" sz="2800" spc="135" dirty="0">
                <a:latin typeface="Microsoft Sans Serif"/>
                <a:cs typeface="Microsoft Sans Serif"/>
              </a:rPr>
              <a:t> </a:t>
            </a:r>
            <a:r>
              <a:rPr lang="es-ES" sz="2800" spc="-10" dirty="0">
                <a:latin typeface="Microsoft Sans Serif"/>
                <a:cs typeface="Microsoft Sans Serif"/>
              </a:rPr>
              <a:t>del</a:t>
            </a:r>
            <a:r>
              <a:rPr lang="es-ES" sz="2800" spc="140" dirty="0">
                <a:latin typeface="Microsoft Sans Serif"/>
                <a:cs typeface="Microsoft Sans Serif"/>
              </a:rPr>
              <a:t> </a:t>
            </a:r>
            <a:r>
              <a:rPr lang="es-ES" sz="2800" dirty="0">
                <a:latin typeface="Microsoft Sans Serif"/>
                <a:cs typeface="Microsoft Sans Serif"/>
              </a:rPr>
              <a:t>estator</a:t>
            </a:r>
            <a:r>
              <a:rPr lang="es-ES" sz="2800" spc="130" dirty="0">
                <a:latin typeface="Microsoft Sans Serif"/>
                <a:cs typeface="Microsoft Sans Serif"/>
              </a:rPr>
              <a:t> </a:t>
            </a:r>
            <a:r>
              <a:rPr lang="es-ES" sz="2800" spc="-10" dirty="0">
                <a:latin typeface="Microsoft Sans Serif"/>
                <a:cs typeface="Microsoft Sans Serif"/>
              </a:rPr>
              <a:t>en</a:t>
            </a:r>
            <a:r>
              <a:rPr lang="es-ES" sz="2800" spc="145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radianes eléctricos</a:t>
            </a:r>
            <a:r>
              <a:rPr lang="es-ES" sz="2800" spc="5" dirty="0">
                <a:latin typeface="Microsoft Sans Serif"/>
                <a:cs typeface="Microsoft Sans Serif"/>
              </a:rPr>
              <a:t> </a:t>
            </a:r>
            <a:r>
              <a:rPr lang="es-ES" sz="2800" dirty="0">
                <a:latin typeface="Microsoft Sans Serif"/>
                <a:cs typeface="Microsoft Sans Serif"/>
              </a:rPr>
              <a:t>/</a:t>
            </a:r>
            <a:r>
              <a:rPr lang="es-ES" sz="2800" spc="15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segundos.</a:t>
            </a:r>
            <a:endParaRPr lang="es-ES" sz="2800" dirty="0">
              <a:latin typeface="Microsoft Sans Serif"/>
              <a:cs typeface="Microsoft Sans Serif"/>
            </a:endParaRPr>
          </a:p>
          <a:p>
            <a:pPr marL="12700" marR="5080" algn="just">
              <a:spcBef>
                <a:spcPts val="195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7356" y="3756786"/>
            <a:ext cx="18135600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spcBef>
                <a:spcPts val="919"/>
              </a:spcBef>
            </a:pP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>
              <a:spcBef>
                <a:spcPts val="5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098244" y="806856"/>
            <a:ext cx="6474712" cy="3824528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086556" y="4810990"/>
            <a:ext cx="3886200" cy="2770324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7286032" y="7703688"/>
            <a:ext cx="10524924" cy="2824611"/>
            <a:chOff x="-247565" y="7682611"/>
            <a:chExt cx="4777503" cy="1289838"/>
          </a:xfrm>
        </p:grpSpPr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38326" y="7798395"/>
              <a:ext cx="1491612" cy="1174054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2765903" y="7682611"/>
              <a:ext cx="1577497" cy="314325"/>
            </a:xfrm>
            <a:custGeom>
              <a:avLst/>
              <a:gdLst/>
              <a:ahLst/>
              <a:cxnLst/>
              <a:rect l="l" t="t" r="r" b="b"/>
              <a:pathLst>
                <a:path w="1123950" h="314325">
                  <a:moveTo>
                    <a:pt x="0" y="157225"/>
                  </a:moveTo>
                  <a:lnTo>
                    <a:pt x="17162" y="118501"/>
                  </a:lnTo>
                  <a:lnTo>
                    <a:pt x="65840" y="83298"/>
                  </a:lnTo>
                  <a:lnTo>
                    <a:pt x="100682" y="67384"/>
                  </a:lnTo>
                  <a:lnTo>
                    <a:pt x="141823" y="52792"/>
                  </a:lnTo>
                  <a:lnTo>
                    <a:pt x="188737" y="39668"/>
                  </a:lnTo>
                  <a:lnTo>
                    <a:pt x="240898" y="28160"/>
                  </a:lnTo>
                  <a:lnTo>
                    <a:pt x="297779" y="18414"/>
                  </a:lnTo>
                  <a:lnTo>
                    <a:pt x="358854" y="10578"/>
                  </a:lnTo>
                  <a:lnTo>
                    <a:pt x="423596" y="4799"/>
                  </a:lnTo>
                  <a:lnTo>
                    <a:pt x="491478" y="1224"/>
                  </a:lnTo>
                  <a:lnTo>
                    <a:pt x="561975" y="0"/>
                  </a:lnTo>
                  <a:lnTo>
                    <a:pt x="632471" y="1224"/>
                  </a:lnTo>
                  <a:lnTo>
                    <a:pt x="700353" y="4799"/>
                  </a:lnTo>
                  <a:lnTo>
                    <a:pt x="765095" y="10578"/>
                  </a:lnTo>
                  <a:lnTo>
                    <a:pt x="826170" y="18414"/>
                  </a:lnTo>
                  <a:lnTo>
                    <a:pt x="883051" y="28160"/>
                  </a:lnTo>
                  <a:lnTo>
                    <a:pt x="935212" y="39668"/>
                  </a:lnTo>
                  <a:lnTo>
                    <a:pt x="982126" y="52792"/>
                  </a:lnTo>
                  <a:lnTo>
                    <a:pt x="1023267" y="67384"/>
                  </a:lnTo>
                  <a:lnTo>
                    <a:pt x="1058109" y="83298"/>
                  </a:lnTo>
                  <a:lnTo>
                    <a:pt x="1106787" y="118501"/>
                  </a:lnTo>
                  <a:lnTo>
                    <a:pt x="1123950" y="157225"/>
                  </a:lnTo>
                  <a:lnTo>
                    <a:pt x="1119571" y="176927"/>
                  </a:lnTo>
                  <a:lnTo>
                    <a:pt x="1086124" y="213996"/>
                  </a:lnTo>
                  <a:lnTo>
                    <a:pt x="1023267" y="246970"/>
                  </a:lnTo>
                  <a:lnTo>
                    <a:pt x="982126" y="261552"/>
                  </a:lnTo>
                  <a:lnTo>
                    <a:pt x="935212" y="274669"/>
                  </a:lnTo>
                  <a:lnTo>
                    <a:pt x="883051" y="286171"/>
                  </a:lnTo>
                  <a:lnTo>
                    <a:pt x="826170" y="295913"/>
                  </a:lnTo>
                  <a:lnTo>
                    <a:pt x="765095" y="303747"/>
                  </a:lnTo>
                  <a:lnTo>
                    <a:pt x="700353" y="309525"/>
                  </a:lnTo>
                  <a:lnTo>
                    <a:pt x="632471" y="313100"/>
                  </a:lnTo>
                  <a:lnTo>
                    <a:pt x="561975" y="314325"/>
                  </a:lnTo>
                  <a:lnTo>
                    <a:pt x="491478" y="313100"/>
                  </a:lnTo>
                  <a:lnTo>
                    <a:pt x="423596" y="309525"/>
                  </a:lnTo>
                  <a:lnTo>
                    <a:pt x="358854" y="303747"/>
                  </a:lnTo>
                  <a:lnTo>
                    <a:pt x="297779" y="295913"/>
                  </a:lnTo>
                  <a:lnTo>
                    <a:pt x="240898" y="286171"/>
                  </a:lnTo>
                  <a:lnTo>
                    <a:pt x="188737" y="274669"/>
                  </a:lnTo>
                  <a:lnTo>
                    <a:pt x="141823" y="261552"/>
                  </a:lnTo>
                  <a:lnTo>
                    <a:pt x="100682" y="246970"/>
                  </a:lnTo>
                  <a:lnTo>
                    <a:pt x="65840" y="231069"/>
                  </a:lnTo>
                  <a:lnTo>
                    <a:pt x="17162" y="195900"/>
                  </a:lnTo>
                  <a:lnTo>
                    <a:pt x="0" y="157225"/>
                  </a:lnTo>
                  <a:close/>
                </a:path>
              </a:pathLst>
            </a:custGeom>
            <a:ln w="952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 flipH="1" flipV="1">
              <a:off x="-247565" y="7827059"/>
              <a:ext cx="3013468" cy="225757"/>
            </a:xfrm>
            <a:custGeom>
              <a:avLst/>
              <a:gdLst/>
              <a:ahLst/>
              <a:cxnLst/>
              <a:rect l="l" t="t" r="r" b="b"/>
              <a:pathLst>
                <a:path w="1839595" h="418465">
                  <a:moveTo>
                    <a:pt x="66675" y="343662"/>
                  </a:moveTo>
                  <a:lnTo>
                    <a:pt x="0" y="396748"/>
                  </a:lnTo>
                  <a:lnTo>
                    <a:pt x="82423" y="418211"/>
                  </a:lnTo>
                  <a:lnTo>
                    <a:pt x="76413" y="389763"/>
                  </a:lnTo>
                  <a:lnTo>
                    <a:pt x="63373" y="389763"/>
                  </a:lnTo>
                  <a:lnTo>
                    <a:pt x="60833" y="377317"/>
                  </a:lnTo>
                  <a:lnTo>
                    <a:pt x="73228" y="374683"/>
                  </a:lnTo>
                  <a:lnTo>
                    <a:pt x="66675" y="343662"/>
                  </a:lnTo>
                  <a:close/>
                </a:path>
                <a:path w="1839595" h="418465">
                  <a:moveTo>
                    <a:pt x="73228" y="374683"/>
                  </a:moveTo>
                  <a:lnTo>
                    <a:pt x="60833" y="377317"/>
                  </a:lnTo>
                  <a:lnTo>
                    <a:pt x="63373" y="389763"/>
                  </a:lnTo>
                  <a:lnTo>
                    <a:pt x="75853" y="387111"/>
                  </a:lnTo>
                  <a:lnTo>
                    <a:pt x="73228" y="374683"/>
                  </a:lnTo>
                  <a:close/>
                </a:path>
                <a:path w="1839595" h="418465">
                  <a:moveTo>
                    <a:pt x="75853" y="387111"/>
                  </a:moveTo>
                  <a:lnTo>
                    <a:pt x="63373" y="389763"/>
                  </a:lnTo>
                  <a:lnTo>
                    <a:pt x="76413" y="389763"/>
                  </a:lnTo>
                  <a:lnTo>
                    <a:pt x="75853" y="387111"/>
                  </a:lnTo>
                  <a:close/>
                </a:path>
                <a:path w="1839595" h="418465">
                  <a:moveTo>
                    <a:pt x="1837054" y="0"/>
                  </a:moveTo>
                  <a:lnTo>
                    <a:pt x="73228" y="374683"/>
                  </a:lnTo>
                  <a:lnTo>
                    <a:pt x="75853" y="387111"/>
                  </a:lnTo>
                  <a:lnTo>
                    <a:pt x="1839595" y="12446"/>
                  </a:lnTo>
                  <a:lnTo>
                    <a:pt x="183705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6" name="object 1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037556" y="8787384"/>
            <a:ext cx="1547114" cy="539717"/>
          </a:xfrm>
          <a:prstGeom prst="rect">
            <a:avLst/>
          </a:prstGeom>
        </p:spPr>
      </p:pic>
      <p:sp>
        <p:nvSpPr>
          <p:cNvPr id="27" name="Rectángulo 26"/>
          <p:cNvSpPr/>
          <p:nvPr/>
        </p:nvSpPr>
        <p:spPr>
          <a:xfrm>
            <a:off x="437356" y="358239"/>
            <a:ext cx="71155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36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5. Campo magnético</a:t>
            </a:r>
            <a:r>
              <a:rPr lang="es-ES" sz="3600" b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Rotante</a:t>
            </a:r>
            <a:endParaRPr lang="es-ES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8" name="object 15"/>
          <p:cNvSpPr/>
          <p:nvPr/>
        </p:nvSpPr>
        <p:spPr>
          <a:xfrm flipH="1">
            <a:off x="3526726" y="4463657"/>
            <a:ext cx="9559830" cy="971276"/>
          </a:xfrm>
          <a:custGeom>
            <a:avLst/>
            <a:gdLst/>
            <a:ahLst/>
            <a:cxnLst/>
            <a:rect l="l" t="t" r="r" b="b"/>
            <a:pathLst>
              <a:path w="1839595" h="418465">
                <a:moveTo>
                  <a:pt x="66675" y="343662"/>
                </a:moveTo>
                <a:lnTo>
                  <a:pt x="0" y="396748"/>
                </a:lnTo>
                <a:lnTo>
                  <a:pt x="82423" y="418211"/>
                </a:lnTo>
                <a:lnTo>
                  <a:pt x="76413" y="389763"/>
                </a:lnTo>
                <a:lnTo>
                  <a:pt x="63373" y="389763"/>
                </a:lnTo>
                <a:lnTo>
                  <a:pt x="60833" y="377317"/>
                </a:lnTo>
                <a:lnTo>
                  <a:pt x="73228" y="374683"/>
                </a:lnTo>
                <a:lnTo>
                  <a:pt x="66675" y="343662"/>
                </a:lnTo>
                <a:close/>
              </a:path>
              <a:path w="1839595" h="418465">
                <a:moveTo>
                  <a:pt x="73228" y="374683"/>
                </a:moveTo>
                <a:lnTo>
                  <a:pt x="60833" y="377317"/>
                </a:lnTo>
                <a:lnTo>
                  <a:pt x="63373" y="389763"/>
                </a:lnTo>
                <a:lnTo>
                  <a:pt x="75853" y="387111"/>
                </a:lnTo>
                <a:lnTo>
                  <a:pt x="73228" y="374683"/>
                </a:lnTo>
                <a:close/>
              </a:path>
              <a:path w="1839595" h="418465">
                <a:moveTo>
                  <a:pt x="75853" y="387111"/>
                </a:moveTo>
                <a:lnTo>
                  <a:pt x="63373" y="389763"/>
                </a:lnTo>
                <a:lnTo>
                  <a:pt x="76413" y="389763"/>
                </a:lnTo>
                <a:lnTo>
                  <a:pt x="75853" y="387111"/>
                </a:lnTo>
                <a:close/>
              </a:path>
              <a:path w="1839595" h="418465">
                <a:moveTo>
                  <a:pt x="1837054" y="0"/>
                </a:moveTo>
                <a:lnTo>
                  <a:pt x="73228" y="374683"/>
                </a:lnTo>
                <a:lnTo>
                  <a:pt x="75853" y="387111"/>
                </a:lnTo>
                <a:lnTo>
                  <a:pt x="1839595" y="12446"/>
                </a:lnTo>
                <a:lnTo>
                  <a:pt x="1837054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27240" y="393699"/>
            <a:ext cx="17869516" cy="455894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 algn="just">
              <a:spcBef>
                <a:spcPts val="195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Fmm</a:t>
            </a:r>
            <a:r>
              <a:rPr sz="2800" b="1" spc="13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total</a:t>
            </a:r>
            <a:r>
              <a:rPr sz="2800" b="1" spc="1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debida</a:t>
            </a:r>
            <a:r>
              <a:rPr sz="2800" spc="1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1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1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tres</a:t>
            </a:r>
            <a:r>
              <a:rPr sz="2800" spc="1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fases</a:t>
            </a:r>
            <a:r>
              <a:rPr sz="2800" spc="1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</a:t>
            </a:r>
            <a:r>
              <a:rPr sz="2800" spc="1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dada</a:t>
            </a:r>
            <a:r>
              <a:rPr sz="2800" spc="1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spc="1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suma</a:t>
            </a:r>
            <a:r>
              <a:rPr sz="2800" spc="1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1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tres</a:t>
            </a:r>
            <a:r>
              <a:rPr sz="2800" spc="1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Fmm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correspondientes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tres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fases</a:t>
            </a:r>
            <a:r>
              <a:rPr sz="1200" dirty="0">
                <a:latin typeface="Microsoft Sans Serif"/>
                <a:cs typeface="Microsoft Sans Serif"/>
              </a:rPr>
              <a:t>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59482" y="2966625"/>
            <a:ext cx="17990509" cy="2730876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 algn="just">
              <a:spcBef>
                <a:spcPts val="195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observar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última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expresión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corresponde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ecuación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propagación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onda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donde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lang="es-ES" sz="2800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94665" indent="-457200" algn="just"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266065" algn="l"/>
                <a:tab pos="266700" algn="l"/>
              </a:tabLst>
            </a:pP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cada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instante,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total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Fmm</a:t>
            </a:r>
            <a:r>
              <a:rPr lang="es-ES"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tiene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distribución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espacial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senoidal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94665" indent="-457200" algn="just">
              <a:spcBef>
                <a:spcPts val="935"/>
              </a:spcBef>
              <a:buFont typeface="Arial" panose="020B0604020202020204" pitchFamily="34" charset="0"/>
              <a:buChar char="•"/>
              <a:tabLst>
                <a:tab pos="266065" algn="l"/>
                <a:tab pos="266700" algn="l"/>
              </a:tabLst>
            </a:pP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Tiene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amplitud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constante</a:t>
            </a:r>
            <a:r>
              <a:rPr lang="es-ES"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fase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s-ES" sz="2800" spc="2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ω</a:t>
            </a:r>
            <a:r>
              <a:rPr lang="es-ES" sz="2800" spc="37" baseline="-10416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lang="es-ES" sz="2800" spc="2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  <a:r>
              <a:rPr lang="es-ES"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función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tiempo.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94665" indent="-457200" algn="just">
              <a:spcBef>
                <a:spcPts val="830"/>
              </a:spcBef>
              <a:buFont typeface="Arial" panose="020B0604020202020204" pitchFamily="34" charset="0"/>
              <a:buChar char="•"/>
              <a:tabLst>
                <a:tab pos="266065" algn="l"/>
                <a:tab pos="266700" algn="l"/>
              </a:tabLst>
            </a:pP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Fmm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Total,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desplaza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velocidad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angular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constante</a:t>
            </a:r>
            <a:r>
              <a:rPr lang="es-ES"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6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ω</a:t>
            </a:r>
            <a:r>
              <a:rPr lang="es-ES" sz="2800" spc="97" baseline="-10416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lang="es-ES" sz="2800" spc="15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[rad/s].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94665" marR="43180" indent="-457200" algn="just">
              <a:spcBef>
                <a:spcPts val="930"/>
              </a:spcBef>
              <a:buFont typeface="Arial" panose="020B0604020202020204" pitchFamily="34" charset="0"/>
              <a:buChar char="•"/>
              <a:tabLst>
                <a:tab pos="266065" algn="l"/>
                <a:tab pos="266700" algn="l"/>
              </a:tabLst>
            </a:pP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“Np”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pares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polos,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velocidad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rotación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campo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estator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es:</a:t>
            </a:r>
          </a:p>
          <a:p>
            <a:pPr marL="12700" marR="5080">
              <a:lnSpc>
                <a:spcPts val="1380"/>
              </a:lnSpc>
              <a:spcBef>
                <a:spcPts val="195"/>
              </a:spcBef>
            </a:pPr>
            <a:endParaRPr sz="1200" dirty="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32858" y="3572318"/>
            <a:ext cx="5700395" cy="1538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220979" algn="ctr">
              <a:lnSpc>
                <a:spcPts val="1050"/>
              </a:lnSpc>
            </a:pPr>
            <a:r>
              <a:rPr sz="1000" spc="40" dirty="0">
                <a:solidFill>
                  <a:srgbClr val="001F5F"/>
                </a:solidFill>
                <a:latin typeface="Cambria Math"/>
                <a:cs typeface="Cambria Math"/>
              </a:rPr>
              <a:t>2</a:t>
            </a:r>
            <a:endParaRPr sz="1000" dirty="0">
              <a:latin typeface="Cambria Math"/>
              <a:cs typeface="Cambria Math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06247" y="6470184"/>
            <a:ext cx="9379909" cy="3901709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 marR="5080" indent="42545" algn="just">
              <a:spcBef>
                <a:spcPts val="185"/>
              </a:spcBef>
            </a:pP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“ns”</a:t>
            </a:r>
            <a:r>
              <a:rPr sz="2800" b="1" i="1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b="1" i="1" spc="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b="1" i="1" spc="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velocidad</a:t>
            </a:r>
            <a:r>
              <a:rPr sz="2800" b="1" i="1" spc="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sincrónica</a:t>
            </a:r>
            <a:r>
              <a:rPr sz="2800" b="1" i="1" spc="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b="1" i="1" spc="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rotor,</a:t>
            </a:r>
            <a:r>
              <a:rPr sz="2800" b="1" i="1" spc="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b="1" i="1" spc="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ello</a:t>
            </a:r>
            <a:r>
              <a:rPr sz="2800" b="1" i="1" spc="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b="1" i="1" spc="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</a:t>
            </a:r>
            <a:r>
              <a:rPr sz="2800" b="1" i="1" spc="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estacionario,</a:t>
            </a:r>
            <a:r>
              <a:rPr sz="2800" b="1" i="1" spc="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b="1" i="1" spc="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Fmm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debida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corrientes</a:t>
            </a:r>
            <a:r>
              <a:rPr sz="2800" b="1" i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estator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estacionaria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sz="2800" b="1" i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respecto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al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rotor.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97865" marR="6985" indent="-457200" algn="just">
              <a:buFont typeface="Arial" panose="020B0604020202020204" pitchFamily="34" charset="0"/>
              <a:buChar char="•"/>
              <a:tabLst>
                <a:tab pos="469265" algn="l"/>
                <a:tab pos="469900" algn="l"/>
              </a:tabLst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cupla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electromagnética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rotor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actúa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sentido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alinear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ambos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campos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magnéticos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15</a:t>
            </a:r>
            <a:r>
              <a:rPr sz="2800" b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muestra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ambas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Fmm</a:t>
            </a:r>
            <a:r>
              <a:rPr sz="2800" b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producidas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Rotor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Estator.</a:t>
            </a:r>
          </a:p>
          <a:p>
            <a:pPr marL="12700" marR="6350" algn="just"/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Nuevamente</a:t>
            </a:r>
            <a:r>
              <a:rPr sz="2800" spc="2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2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</a:t>
            </a:r>
            <a:r>
              <a:rPr sz="2800" spc="2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desplegado</a:t>
            </a:r>
            <a:r>
              <a:rPr sz="2800" spc="2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2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rotor,</a:t>
            </a:r>
            <a:r>
              <a:rPr sz="2800" spc="2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sz="2800" spc="2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2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propósito</a:t>
            </a:r>
            <a:r>
              <a:rPr sz="2800" spc="2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25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mostrarlas</a:t>
            </a:r>
            <a:r>
              <a:rPr sz="2800" spc="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situadas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físicamente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</p:txBody>
      </p:sp>
      <p:pic>
        <p:nvPicPr>
          <p:cNvPr id="33" name="object 3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6064" y="1046226"/>
            <a:ext cx="4728092" cy="1807334"/>
          </a:xfrm>
          <a:prstGeom prst="rect">
            <a:avLst/>
          </a:prstGeom>
        </p:spPr>
      </p:pic>
      <p:grpSp>
        <p:nvGrpSpPr>
          <p:cNvPr id="34" name="object 34"/>
          <p:cNvGrpSpPr/>
          <p:nvPr/>
        </p:nvGrpSpPr>
        <p:grpSpPr>
          <a:xfrm>
            <a:off x="6354432" y="1264541"/>
            <a:ext cx="2950827" cy="908571"/>
            <a:chOff x="2263775" y="2197734"/>
            <a:chExt cx="2095500" cy="512445"/>
          </a:xfrm>
        </p:grpSpPr>
        <p:pic>
          <p:nvPicPr>
            <p:cNvPr id="35" name="object 3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70125" y="2204084"/>
              <a:ext cx="761517" cy="499745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2266950" y="2200909"/>
              <a:ext cx="768350" cy="506095"/>
            </a:xfrm>
            <a:custGeom>
              <a:avLst/>
              <a:gdLst/>
              <a:ahLst/>
              <a:cxnLst/>
              <a:rect l="l" t="t" r="r" b="b"/>
              <a:pathLst>
                <a:path w="768350" h="506094">
                  <a:moveTo>
                    <a:pt x="0" y="506095"/>
                  </a:moveTo>
                  <a:lnTo>
                    <a:pt x="767867" y="506095"/>
                  </a:lnTo>
                  <a:lnTo>
                    <a:pt x="767867" y="0"/>
                  </a:lnTo>
                  <a:lnTo>
                    <a:pt x="0" y="0"/>
                  </a:lnTo>
                  <a:lnTo>
                    <a:pt x="0" y="506095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70225" y="2223134"/>
              <a:ext cx="1282700" cy="466725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3067050" y="2219959"/>
              <a:ext cx="1289050" cy="473075"/>
            </a:xfrm>
            <a:custGeom>
              <a:avLst/>
              <a:gdLst/>
              <a:ahLst/>
              <a:cxnLst/>
              <a:rect l="l" t="t" r="r" b="b"/>
              <a:pathLst>
                <a:path w="1289050" h="473075">
                  <a:moveTo>
                    <a:pt x="0" y="473075"/>
                  </a:moveTo>
                  <a:lnTo>
                    <a:pt x="1289050" y="473075"/>
                  </a:lnTo>
                  <a:lnTo>
                    <a:pt x="1289050" y="0"/>
                  </a:lnTo>
                  <a:lnTo>
                    <a:pt x="0" y="0"/>
                  </a:lnTo>
                  <a:lnTo>
                    <a:pt x="0" y="473075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9" name="object 3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114756" y="5464717"/>
            <a:ext cx="8077200" cy="4030467"/>
          </a:xfrm>
          <a:prstGeom prst="rect">
            <a:avLst/>
          </a:prstGeom>
        </p:spPr>
      </p:pic>
      <p:sp>
        <p:nvSpPr>
          <p:cNvPr id="42" name="Rectángulo 41"/>
          <p:cNvSpPr/>
          <p:nvPr/>
        </p:nvSpPr>
        <p:spPr>
          <a:xfrm>
            <a:off x="10114756" y="9495184"/>
            <a:ext cx="838199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15:</a:t>
            </a:r>
            <a:r>
              <a:rPr lang="es-ES" sz="2800" b="1" i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Ondas de</a:t>
            </a:r>
            <a:r>
              <a:rPr lang="es-ES" sz="2800" b="1" i="1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Fmm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Producidas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Rotor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Estator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3" name="Rectángulo 42"/>
          <p:cNvSpPr/>
          <p:nvPr/>
        </p:nvSpPr>
        <p:spPr>
          <a:xfrm>
            <a:off x="9077810" y="1606545"/>
            <a:ext cx="277319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677545" algn="ctr"/>
            <a:r>
              <a:rPr lang="es-ES" sz="2800" b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Fmm</a:t>
            </a:r>
            <a:r>
              <a:rPr lang="es-ES" sz="2800" b="1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Total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4" name="Imagen 4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7240" y="5464717"/>
            <a:ext cx="4229716" cy="1005467"/>
          </a:xfrm>
          <a:prstGeom prst="rect">
            <a:avLst/>
          </a:prstGeom>
        </p:spPr>
      </p:pic>
      <p:pic>
        <p:nvPicPr>
          <p:cNvPr id="45" name="Imagen 4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85618" y="5630765"/>
            <a:ext cx="3571875" cy="581025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70516" y="1253489"/>
            <a:ext cx="152400" cy="14224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70516" y="1717039"/>
            <a:ext cx="152400" cy="14224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13557" y="829161"/>
            <a:ext cx="17983200" cy="542199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Importante!!!!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5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41045" marR="7620" indent="-457200" algn="just">
              <a:buFont typeface="Wingdings" panose="05000000000000000000" pitchFamily="2" charset="2"/>
              <a:buChar char="Ø"/>
            </a:pP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</a:t>
            </a:r>
            <a:r>
              <a:rPr sz="2800" b="1" spc="2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b="1" spc="2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campo</a:t>
            </a:r>
            <a:r>
              <a:rPr sz="2800" b="1" spc="2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b="1" spc="2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rotor</a:t>
            </a:r>
            <a:r>
              <a:rPr sz="2800" b="1" spc="2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adelanta</a:t>
            </a:r>
            <a:r>
              <a:rPr sz="2800" b="1" spc="2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</a:t>
            </a:r>
            <a:r>
              <a:rPr sz="2800" b="1" spc="2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campo</a:t>
            </a:r>
            <a:r>
              <a:rPr sz="2800" b="1" spc="2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inducido</a:t>
            </a:r>
            <a:r>
              <a:rPr sz="2800" b="1" spc="2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b="1" spc="2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b="1" spc="2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estator,</a:t>
            </a:r>
            <a:r>
              <a:rPr sz="2800" b="1" spc="2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b="1" spc="2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cupla</a:t>
            </a:r>
            <a:r>
              <a:rPr sz="2800" b="1" spc="2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actúa</a:t>
            </a:r>
            <a:r>
              <a:rPr sz="2800" b="1" spc="2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oposición</a:t>
            </a:r>
            <a:r>
              <a:rPr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b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rotación</a:t>
            </a:r>
            <a:r>
              <a:rPr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b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</a:t>
            </a:r>
            <a:r>
              <a:rPr sz="2800" b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actúa</a:t>
            </a:r>
            <a:r>
              <a:rPr sz="2800" b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</a:t>
            </a:r>
            <a:r>
              <a:rPr sz="2800" b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b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generador.</a:t>
            </a:r>
            <a:endParaRPr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41045" marR="6985" indent="-457200" algn="just">
              <a:spcBef>
                <a:spcPts val="894"/>
              </a:spcBef>
              <a:buFont typeface="Wingdings" panose="05000000000000000000" pitchFamily="2" charset="2"/>
              <a:buChar char="Ø"/>
            </a:pP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b="1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otro</a:t>
            </a:r>
            <a:r>
              <a:rPr sz="2800" b="1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lado,</a:t>
            </a:r>
            <a:r>
              <a:rPr sz="2800" b="1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</a:t>
            </a:r>
            <a:r>
              <a:rPr sz="2800" b="1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b="1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campo</a:t>
            </a:r>
            <a:r>
              <a:rPr sz="2800" b="1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b="1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rotor</a:t>
            </a:r>
            <a:r>
              <a:rPr sz="2800" b="1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b="1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retrasa</a:t>
            </a:r>
            <a:r>
              <a:rPr sz="2800" b="1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</a:t>
            </a:r>
            <a:r>
              <a:rPr sz="2800" b="1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campo</a:t>
            </a:r>
            <a:r>
              <a:rPr sz="2800" b="1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inducido,</a:t>
            </a:r>
            <a:r>
              <a:rPr sz="2800" b="1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b="1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cupla</a:t>
            </a:r>
            <a:r>
              <a:rPr sz="2800" b="1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actúa</a:t>
            </a:r>
            <a:r>
              <a:rPr sz="2800" b="1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b="1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misma</a:t>
            </a:r>
            <a:r>
              <a:rPr sz="2800" b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dirección</a:t>
            </a:r>
            <a:r>
              <a:rPr sz="2800" b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rotación</a:t>
            </a:r>
            <a:r>
              <a:rPr sz="2800" b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b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</a:t>
            </a:r>
            <a:r>
              <a:rPr sz="2800" b="1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actúa</a:t>
            </a:r>
            <a:r>
              <a:rPr sz="2800" b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</a:t>
            </a:r>
            <a:r>
              <a:rPr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motor.</a:t>
            </a:r>
          </a:p>
          <a:p>
            <a:pPr algn="just">
              <a:spcBef>
                <a:spcPts val="30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ctr"/>
            <a:r>
              <a:rPr sz="32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Resumiendo,</a:t>
            </a:r>
            <a:r>
              <a:rPr sz="3200" b="1" i="1" spc="2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3200" b="1" i="1" spc="20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operación</a:t>
            </a:r>
            <a:r>
              <a:rPr sz="3200" b="1" i="1" spc="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</a:t>
            </a:r>
            <a:r>
              <a:rPr sz="3200" b="1" i="1" spc="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generador:</a:t>
            </a:r>
            <a:r>
              <a:rPr sz="3200" b="1" i="1" spc="20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3200" b="1" i="1" spc="2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campo</a:t>
            </a:r>
            <a:r>
              <a:rPr sz="3200" b="1" i="1" spc="1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3200" b="1" i="1" spc="20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rotor</a:t>
            </a:r>
            <a:r>
              <a:rPr lang="es-ES" sz="32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i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adelanta</a:t>
            </a:r>
            <a:r>
              <a:rPr sz="32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</a:t>
            </a:r>
            <a:r>
              <a:rPr sz="32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campo </a:t>
            </a:r>
            <a:r>
              <a:rPr sz="32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estator</a:t>
            </a:r>
            <a:r>
              <a:rPr sz="32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32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i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viceversa</a:t>
            </a:r>
            <a:r>
              <a:rPr sz="32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3200" b="1" i="1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/>
            <a:endParaRPr lang="es-ES" sz="2800" b="1" i="1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/>
            <a:endParaRPr lang="es-ES" sz="2800" dirty="0">
              <a:latin typeface="Arial"/>
              <a:cs typeface="Arial"/>
            </a:endParaRPr>
          </a:p>
          <a:p>
            <a:pPr marL="12700" marR="5080" algn="just"/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70516" y="1253489"/>
            <a:ext cx="152400" cy="14224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70516" y="1717039"/>
            <a:ext cx="152400" cy="14224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13557" y="829161"/>
            <a:ext cx="17983200" cy="568617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/>
            <a:r>
              <a:rPr lang="es-ES" sz="36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6. Ecuación</a:t>
            </a:r>
            <a:r>
              <a:rPr lang="es-ES" sz="3600" b="1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Diferencial</a:t>
            </a:r>
            <a:r>
              <a:rPr lang="es-ES" sz="3600" b="1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3600" b="1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Movimiento</a:t>
            </a:r>
            <a:r>
              <a:rPr lang="es-ES" sz="3600" b="1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3600" b="1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3600" b="1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</a:t>
            </a:r>
            <a:r>
              <a:rPr lang="es-ES" sz="3600" b="1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Sincrónica. Constante</a:t>
            </a:r>
            <a:r>
              <a:rPr lang="es-ES" sz="36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3600" b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Inercia</a:t>
            </a:r>
            <a:r>
              <a:rPr lang="es-ES" sz="3600" b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3600" b="1"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Tiempo</a:t>
            </a:r>
            <a:r>
              <a:rPr lang="es-E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3600" b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Arranque Mecánico.</a:t>
            </a:r>
          </a:p>
          <a:p>
            <a:pPr marL="12700" marR="5080" algn="just"/>
            <a:endParaRPr lang="es-ES" sz="2800" b="1" spc="-5" dirty="0">
              <a:latin typeface="Arial"/>
              <a:cs typeface="Arial"/>
            </a:endParaRPr>
          </a:p>
          <a:p>
            <a:pPr marL="50800" marR="45085" algn="just">
              <a:spcBef>
                <a:spcPts val="195"/>
              </a:spcBef>
            </a:pP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Cuando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produce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perturbación,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presenta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</a:t>
            </a:r>
            <a:r>
              <a:rPr lang="es-ES" sz="2800" spc="3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sincrónica</a:t>
            </a:r>
            <a:r>
              <a:rPr lang="es-ES" sz="2800" spc="3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 desbalance entre la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“Pm”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 la cual está siendo impulsada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“Pe”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se encuentra entregando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red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(o,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dicho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otra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manera: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red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demanda).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0800" marR="45085" algn="just">
              <a:spcBef>
                <a:spcPts val="925"/>
              </a:spcBef>
            </a:pP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Este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desbalance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 puede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dos sentidos, es decir puede significar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aumento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disminución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misma.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0800" marR="46990" algn="just">
              <a:spcBef>
                <a:spcPts val="919"/>
              </a:spcBef>
            </a:pP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este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motivo</a:t>
            </a:r>
            <a:r>
              <a:rPr lang="es-ES" sz="2800" spc="3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potencia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desbalance puede ser </a:t>
            </a:r>
            <a:r>
              <a:rPr lang="es-ES"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acelerante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 </a:t>
            </a:r>
            <a:r>
              <a:rPr lang="es-ES"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desacelerante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según sea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caso,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pero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siempre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recibe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nombre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lang="es-ES" sz="2800" b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Acelerante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/>
            <a:endParaRPr lang="es-ES" sz="2800" dirty="0">
              <a:latin typeface="Arial"/>
              <a:cs typeface="Arial"/>
            </a:endParaRPr>
          </a:p>
          <a:p>
            <a:pPr marL="12700" marR="5080" algn="just"/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942368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448629" y="698500"/>
            <a:ext cx="18048128" cy="1507464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50800" algn="just"/>
            <a:r>
              <a:rPr sz="3200" b="1" i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sz="32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Acelerante.</a:t>
            </a:r>
            <a:r>
              <a:rPr sz="3200" b="1" i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Cupla.</a:t>
            </a:r>
            <a:endParaRPr sz="3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0800" marR="43180" algn="just">
              <a:spcBef>
                <a:spcPts val="960"/>
              </a:spcBef>
            </a:pP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Siendo </a:t>
            </a:r>
            <a:r>
              <a:rPr sz="28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 Acelerante </a:t>
            </a:r>
            <a:r>
              <a:rPr sz="28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diferencia entre la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</a:t>
            </a:r>
            <a:r>
              <a:rPr sz="2800" b="1" baseline="-10416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la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</a:t>
            </a:r>
            <a:r>
              <a:rPr sz="2800" b="1" baseline="-10416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escrita en </a:t>
            </a:r>
            <a:r>
              <a:rPr sz="2800" b="1" spc="-5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función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b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cuplas</a:t>
            </a:r>
            <a:r>
              <a:rPr sz="28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decirse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que</a:t>
            </a:r>
            <a:r>
              <a:rPr sz="2800" b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72493" y="1884120"/>
            <a:ext cx="3200400" cy="776897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199356" y="3233801"/>
            <a:ext cx="2079548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nde</a:t>
            </a:r>
            <a:r>
              <a:rPr sz="1200" b="1" i="1" spc="-5" dirty="0">
                <a:latin typeface="Arial"/>
                <a:cs typeface="Arial"/>
              </a:rPr>
              <a:t>: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66964" y="4721052"/>
            <a:ext cx="18258391" cy="2294859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38100" marR="31750" algn="just">
              <a:spcBef>
                <a:spcPts val="195"/>
              </a:spcBef>
            </a:pP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ecuación,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“T</a:t>
            </a:r>
            <a:r>
              <a:rPr sz="2800" b="1" spc="-7" baseline="-10416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“T</a:t>
            </a:r>
            <a:r>
              <a:rPr sz="2800" b="1" baseline="-10416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</a:t>
            </a:r>
            <a:r>
              <a:rPr sz="2800" b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son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positivas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caso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que</a:t>
            </a:r>
            <a:r>
              <a:rPr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encuentra</a:t>
            </a:r>
            <a:r>
              <a:rPr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operando</a:t>
            </a:r>
            <a:r>
              <a:rPr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</a:t>
            </a:r>
            <a:r>
              <a:rPr sz="2800" b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generador</a:t>
            </a:r>
            <a:r>
              <a:rPr sz="2800" b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b="1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negativas</a:t>
            </a:r>
            <a:r>
              <a:rPr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b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casos motores.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8100" marR="30480" algn="just">
              <a:spcBef>
                <a:spcPts val="925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Debido a la inercia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rotor,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 desbalance en la cupla, produce siempre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“en un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primer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momento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”,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aceleración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ecuación anterior puede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reescribirse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función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inercia</a:t>
            </a:r>
            <a:r>
              <a:rPr sz="2800" b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“J”</a:t>
            </a:r>
            <a:r>
              <a:rPr sz="2800" b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b="1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velocidad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angular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del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rotor: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814860" y="2568102"/>
            <a:ext cx="5562600" cy="1775111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024893" y="7393750"/>
            <a:ext cx="2895600" cy="849726"/>
          </a:xfrm>
          <a:prstGeom prst="rect">
            <a:avLst/>
          </a:prstGeom>
        </p:spPr>
      </p:pic>
      <p:sp>
        <p:nvSpPr>
          <p:cNvPr id="15" name="object 2"/>
          <p:cNvSpPr txBox="1"/>
          <p:nvPr/>
        </p:nvSpPr>
        <p:spPr>
          <a:xfrm>
            <a:off x="2799556" y="9121351"/>
            <a:ext cx="3468279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nde: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6" name="object 1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481359" y="8352607"/>
            <a:ext cx="8229600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89171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13556" y="393700"/>
            <a:ext cx="8403336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Siendo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constante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inercia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</a:t>
            </a:r>
            <a:r>
              <a:rPr lang="es-ES"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=&gt;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54121" y="2000973"/>
            <a:ext cx="9896856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algn="just">
              <a:spcBef>
                <a:spcPts val="100"/>
              </a:spcBef>
            </a:pP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</a:t>
            </a:r>
            <a:r>
              <a:rPr sz="2800" b="1" i="1" spc="-7" baseline="-10416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base</a:t>
            </a:r>
            <a:r>
              <a:rPr sz="2800" b="1" i="1" spc="165" baseline="-10416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 Aparente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Base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(S</a:t>
            </a:r>
            <a:r>
              <a:rPr sz="2800" b="1" i="1" spc="-7" baseline="-10416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base</a:t>
            </a:r>
            <a:r>
              <a:rPr sz="2800" b="1" i="1" spc="172" baseline="-10416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[VA]).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52565" y="8463868"/>
            <a:ext cx="18120391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/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Definiendo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velocidad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angular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media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relación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velocidad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angular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nominal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rotor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relacionándola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Np,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tiene</a:t>
            </a:r>
            <a:r>
              <a:rPr sz="1200" spc="-5" dirty="0">
                <a:latin typeface="Microsoft Sans Serif"/>
                <a:cs typeface="Microsoft Sans Serif"/>
              </a:rPr>
              <a:t>:</a:t>
            </a:r>
            <a:endParaRPr sz="1200" dirty="0">
              <a:latin typeface="Microsoft Sans Serif"/>
              <a:cs typeface="Microsoft Sans Serif"/>
            </a:endParaRPr>
          </a:p>
        </p:txBody>
      </p:sp>
      <p:pic>
        <p:nvPicPr>
          <p:cNvPr id="26" name="object 2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71556" y="9008928"/>
            <a:ext cx="4724400" cy="1208967"/>
          </a:xfrm>
          <a:prstGeom prst="rect">
            <a:avLst/>
          </a:prstGeom>
        </p:spPr>
      </p:pic>
      <p:grpSp>
        <p:nvGrpSpPr>
          <p:cNvPr id="38" name="Grupo 37"/>
          <p:cNvGrpSpPr/>
          <p:nvPr/>
        </p:nvGrpSpPr>
        <p:grpSpPr>
          <a:xfrm>
            <a:off x="6779064" y="714939"/>
            <a:ext cx="5709362" cy="1224839"/>
            <a:chOff x="8373422" y="2051217"/>
            <a:chExt cx="2860602" cy="556093"/>
          </a:xfrm>
        </p:grpSpPr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73422" y="2051217"/>
              <a:ext cx="984638" cy="505538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045277" y="2083445"/>
              <a:ext cx="1188747" cy="523865"/>
            </a:xfrm>
            <a:prstGeom prst="rect">
              <a:avLst/>
            </a:prstGeom>
          </p:spPr>
        </p:pic>
        <p:grpSp>
          <p:nvGrpSpPr>
            <p:cNvPr id="32" name="object 32"/>
            <p:cNvGrpSpPr/>
            <p:nvPr/>
          </p:nvGrpSpPr>
          <p:grpSpPr>
            <a:xfrm>
              <a:off x="9636919" y="2220912"/>
              <a:ext cx="352425" cy="171450"/>
              <a:chOff x="3910012" y="2220912"/>
              <a:chExt cx="352425" cy="171450"/>
            </a:xfrm>
          </p:grpSpPr>
          <p:sp>
            <p:nvSpPr>
              <p:cNvPr id="33" name="object 33"/>
              <p:cNvSpPr/>
              <p:nvPr/>
            </p:nvSpPr>
            <p:spPr>
              <a:xfrm>
                <a:off x="3914775" y="2225674"/>
                <a:ext cx="342900" cy="161925"/>
              </a:xfrm>
              <a:custGeom>
                <a:avLst/>
                <a:gdLst/>
                <a:ahLst/>
                <a:cxnLst/>
                <a:rect l="l" t="t" r="r" b="b"/>
                <a:pathLst>
                  <a:path w="342900" h="161925">
                    <a:moveTo>
                      <a:pt x="232537" y="0"/>
                    </a:moveTo>
                    <a:lnTo>
                      <a:pt x="232537" y="40385"/>
                    </a:lnTo>
                    <a:lnTo>
                      <a:pt x="0" y="40385"/>
                    </a:lnTo>
                    <a:lnTo>
                      <a:pt x="0" y="121411"/>
                    </a:lnTo>
                    <a:lnTo>
                      <a:pt x="232537" y="121411"/>
                    </a:lnTo>
                    <a:lnTo>
                      <a:pt x="232537" y="161925"/>
                    </a:lnTo>
                    <a:lnTo>
                      <a:pt x="342900" y="80899"/>
                    </a:lnTo>
                    <a:lnTo>
                      <a:pt x="232537" y="0"/>
                    </a:lnTo>
                    <a:close/>
                  </a:path>
                </a:pathLst>
              </a:custGeom>
              <a:solidFill>
                <a:srgbClr val="C0504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4" name="object 34"/>
              <p:cNvSpPr/>
              <p:nvPr/>
            </p:nvSpPr>
            <p:spPr>
              <a:xfrm>
                <a:off x="3914775" y="2225674"/>
                <a:ext cx="342900" cy="161925"/>
              </a:xfrm>
              <a:custGeom>
                <a:avLst/>
                <a:gdLst/>
                <a:ahLst/>
                <a:cxnLst/>
                <a:rect l="l" t="t" r="r" b="b"/>
                <a:pathLst>
                  <a:path w="342900" h="161925">
                    <a:moveTo>
                      <a:pt x="0" y="40385"/>
                    </a:moveTo>
                    <a:lnTo>
                      <a:pt x="232537" y="40385"/>
                    </a:lnTo>
                    <a:lnTo>
                      <a:pt x="232537" y="0"/>
                    </a:lnTo>
                    <a:lnTo>
                      <a:pt x="342900" y="80899"/>
                    </a:lnTo>
                    <a:lnTo>
                      <a:pt x="232537" y="161925"/>
                    </a:lnTo>
                    <a:lnTo>
                      <a:pt x="232537" y="121411"/>
                    </a:lnTo>
                    <a:lnTo>
                      <a:pt x="0" y="121411"/>
                    </a:lnTo>
                    <a:lnTo>
                      <a:pt x="0" y="40385"/>
                    </a:lnTo>
                    <a:close/>
                  </a:path>
                </a:pathLst>
              </a:custGeom>
              <a:ln w="952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</p:grpSp>
      <p:pic>
        <p:nvPicPr>
          <p:cNvPr id="39" name="Imagen 3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2792" y="2701952"/>
            <a:ext cx="8527542" cy="5499568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 txBox="1"/>
          <p:nvPr/>
        </p:nvSpPr>
        <p:spPr>
          <a:xfrm>
            <a:off x="589756" y="393700"/>
            <a:ext cx="457200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Entonces</a:t>
            </a:r>
            <a:r>
              <a:rPr sz="1200" b="1" i="1" spc="-5" dirty="0">
                <a:latin typeface="Arial"/>
                <a:cs typeface="Arial"/>
              </a:rPr>
              <a:t>:</a:t>
            </a:r>
            <a:endParaRPr sz="1200" dirty="0">
              <a:latin typeface="Arial"/>
              <a:cs typeface="Arial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75456" y="351395"/>
            <a:ext cx="4000500" cy="1449465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589756" y="1691723"/>
            <a:ext cx="17983200" cy="886781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 algn="just">
              <a:spcBef>
                <a:spcPts val="195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Definiendo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δ”</a:t>
            </a:r>
            <a:r>
              <a:rPr sz="2800" b="1" spc="3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ángulo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rotor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generador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respecto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gira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velocidad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“δo”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valor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dicho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ángulo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instante</a:t>
            </a: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t=0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8" name="object 2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13955" y="2779244"/>
            <a:ext cx="3323501" cy="669764"/>
          </a:xfrm>
          <a:prstGeom prst="rect">
            <a:avLst/>
          </a:prstGeom>
        </p:spPr>
      </p:pic>
      <p:sp>
        <p:nvSpPr>
          <p:cNvPr id="31" name="object 31"/>
          <p:cNvSpPr txBox="1"/>
          <p:nvPr/>
        </p:nvSpPr>
        <p:spPr>
          <a:xfrm>
            <a:off x="589756" y="3623944"/>
            <a:ext cx="17983200" cy="13054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Derivando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dos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veces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respecto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tiempo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30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54635" algn="just"/>
            <a:r>
              <a:rPr sz="2800" b="1" spc="-5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Primer</a:t>
            </a:r>
            <a:r>
              <a:rPr sz="2800" b="1" spc="-45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derivada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0" name="object 3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06442" y="4357930"/>
            <a:ext cx="3829788" cy="1142999"/>
          </a:xfrm>
          <a:prstGeom prst="rect">
            <a:avLst/>
          </a:prstGeom>
        </p:spPr>
      </p:pic>
      <p:sp>
        <p:nvSpPr>
          <p:cNvPr id="40" name="object 23"/>
          <p:cNvSpPr txBox="1"/>
          <p:nvPr/>
        </p:nvSpPr>
        <p:spPr>
          <a:xfrm>
            <a:off x="673465" y="6222215"/>
            <a:ext cx="3586004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8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Segunda</a:t>
            </a:r>
            <a:r>
              <a:rPr sz="2800" b="1" spc="-55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derivada</a:t>
            </a:r>
            <a:endParaRPr sz="2800" dirty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4" name="Grupo 3"/>
          <p:cNvGrpSpPr/>
          <p:nvPr/>
        </p:nvGrpSpPr>
        <p:grpSpPr>
          <a:xfrm>
            <a:off x="5618956" y="6209515"/>
            <a:ext cx="5661421" cy="4636284"/>
            <a:chOff x="7375956" y="6565439"/>
            <a:chExt cx="1946852" cy="1895305"/>
          </a:xfrm>
        </p:grpSpPr>
        <p:pic>
          <p:nvPicPr>
            <p:cNvPr id="36" name="object 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780493" y="7861300"/>
              <a:ext cx="1417879" cy="599444"/>
            </a:xfrm>
            <a:prstGeom prst="rect">
              <a:avLst/>
            </a:prstGeom>
          </p:spPr>
        </p:pic>
        <p:pic>
          <p:nvPicPr>
            <p:cNvPr id="37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375956" y="6565439"/>
              <a:ext cx="1946852" cy="1056220"/>
            </a:xfrm>
            <a:prstGeom prst="rect">
              <a:avLst/>
            </a:prstGeom>
          </p:spPr>
        </p:pic>
      </p:grpSp>
      <p:sp>
        <p:nvSpPr>
          <p:cNvPr id="42" name="object 35"/>
          <p:cNvSpPr/>
          <p:nvPr/>
        </p:nvSpPr>
        <p:spPr>
          <a:xfrm>
            <a:off x="4171156" y="4563867"/>
            <a:ext cx="989712" cy="260479"/>
          </a:xfrm>
          <a:custGeom>
            <a:avLst/>
            <a:gdLst/>
            <a:ahLst/>
            <a:cxnLst/>
            <a:rect l="l" t="t" r="r" b="b"/>
            <a:pathLst>
              <a:path w="324485" h="76200">
                <a:moveTo>
                  <a:pt x="249047" y="0"/>
                </a:moveTo>
                <a:lnTo>
                  <a:pt x="248191" y="28458"/>
                </a:lnTo>
                <a:lnTo>
                  <a:pt x="260858" y="28829"/>
                </a:lnTo>
                <a:lnTo>
                  <a:pt x="260350" y="47879"/>
                </a:lnTo>
                <a:lnTo>
                  <a:pt x="247608" y="47879"/>
                </a:lnTo>
                <a:lnTo>
                  <a:pt x="246761" y="76073"/>
                </a:lnTo>
                <a:lnTo>
                  <a:pt x="307648" y="47879"/>
                </a:lnTo>
                <a:lnTo>
                  <a:pt x="260350" y="47879"/>
                </a:lnTo>
                <a:lnTo>
                  <a:pt x="247619" y="47506"/>
                </a:lnTo>
                <a:lnTo>
                  <a:pt x="308452" y="47506"/>
                </a:lnTo>
                <a:lnTo>
                  <a:pt x="324104" y="40259"/>
                </a:lnTo>
                <a:lnTo>
                  <a:pt x="249047" y="0"/>
                </a:lnTo>
                <a:close/>
              </a:path>
              <a:path w="324485" h="76200">
                <a:moveTo>
                  <a:pt x="248191" y="28458"/>
                </a:moveTo>
                <a:lnTo>
                  <a:pt x="247619" y="47506"/>
                </a:lnTo>
                <a:lnTo>
                  <a:pt x="260350" y="47879"/>
                </a:lnTo>
                <a:lnTo>
                  <a:pt x="260858" y="28829"/>
                </a:lnTo>
                <a:lnTo>
                  <a:pt x="248191" y="28458"/>
                </a:lnTo>
                <a:close/>
              </a:path>
              <a:path w="324485" h="76200">
                <a:moveTo>
                  <a:pt x="508" y="21209"/>
                </a:moveTo>
                <a:lnTo>
                  <a:pt x="0" y="40259"/>
                </a:lnTo>
                <a:lnTo>
                  <a:pt x="247619" y="47506"/>
                </a:lnTo>
                <a:lnTo>
                  <a:pt x="248191" y="28458"/>
                </a:lnTo>
                <a:lnTo>
                  <a:pt x="508" y="21209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35"/>
          <p:cNvSpPr/>
          <p:nvPr/>
        </p:nvSpPr>
        <p:spPr>
          <a:xfrm>
            <a:off x="4259469" y="6405447"/>
            <a:ext cx="989712" cy="260479"/>
          </a:xfrm>
          <a:custGeom>
            <a:avLst/>
            <a:gdLst/>
            <a:ahLst/>
            <a:cxnLst/>
            <a:rect l="l" t="t" r="r" b="b"/>
            <a:pathLst>
              <a:path w="324485" h="76200">
                <a:moveTo>
                  <a:pt x="249047" y="0"/>
                </a:moveTo>
                <a:lnTo>
                  <a:pt x="248191" y="28458"/>
                </a:lnTo>
                <a:lnTo>
                  <a:pt x="260858" y="28829"/>
                </a:lnTo>
                <a:lnTo>
                  <a:pt x="260350" y="47879"/>
                </a:lnTo>
                <a:lnTo>
                  <a:pt x="247608" y="47879"/>
                </a:lnTo>
                <a:lnTo>
                  <a:pt x="246761" y="76073"/>
                </a:lnTo>
                <a:lnTo>
                  <a:pt x="307648" y="47879"/>
                </a:lnTo>
                <a:lnTo>
                  <a:pt x="260350" y="47879"/>
                </a:lnTo>
                <a:lnTo>
                  <a:pt x="247619" y="47506"/>
                </a:lnTo>
                <a:lnTo>
                  <a:pt x="308452" y="47506"/>
                </a:lnTo>
                <a:lnTo>
                  <a:pt x="324104" y="40259"/>
                </a:lnTo>
                <a:lnTo>
                  <a:pt x="249047" y="0"/>
                </a:lnTo>
                <a:close/>
              </a:path>
              <a:path w="324485" h="76200">
                <a:moveTo>
                  <a:pt x="248191" y="28458"/>
                </a:moveTo>
                <a:lnTo>
                  <a:pt x="247619" y="47506"/>
                </a:lnTo>
                <a:lnTo>
                  <a:pt x="260350" y="47879"/>
                </a:lnTo>
                <a:lnTo>
                  <a:pt x="260858" y="28829"/>
                </a:lnTo>
                <a:lnTo>
                  <a:pt x="248191" y="28458"/>
                </a:lnTo>
                <a:close/>
              </a:path>
              <a:path w="324485" h="76200">
                <a:moveTo>
                  <a:pt x="508" y="21209"/>
                </a:moveTo>
                <a:lnTo>
                  <a:pt x="0" y="40259"/>
                </a:lnTo>
                <a:lnTo>
                  <a:pt x="247619" y="47506"/>
                </a:lnTo>
                <a:lnTo>
                  <a:pt x="248191" y="28458"/>
                </a:lnTo>
                <a:lnTo>
                  <a:pt x="508" y="21209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9035317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480224" y="469900"/>
            <a:ext cx="18092732" cy="3041217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 algn="just">
              <a:spcBef>
                <a:spcPts val="195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Siempre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deseable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incluir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componente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amortiguamiento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tuvo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cuenta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cálculo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cupla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eléctrica.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25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/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1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amortiguamiento</a:t>
            </a:r>
            <a:r>
              <a:rPr sz="2800" spc="1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1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considerado</a:t>
            </a:r>
            <a:r>
              <a:rPr sz="2800" spc="1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adicionando</a:t>
            </a:r>
            <a:r>
              <a:rPr sz="2800" spc="1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1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término</a:t>
            </a:r>
            <a:r>
              <a:rPr sz="2800" spc="1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proporcional</a:t>
            </a:r>
            <a:r>
              <a:rPr sz="2800" spc="1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1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desviación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velocidad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angular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respecto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velocidad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nominal.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35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5244" algn="just">
              <a:spcBef>
                <a:spcPts val="5"/>
              </a:spcBef>
            </a:pP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Así,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ecuación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anterior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queda: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80224" y="5855151"/>
            <a:ext cx="17602200" cy="23903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800" b="1" i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</a:t>
            </a:r>
            <a:r>
              <a:rPr sz="2800" b="1" i="1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sz="2800" b="1" i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nde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lang="es-ES" sz="2800" b="1" i="1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84530" marR="5080" indent="228600" algn="just">
              <a:spcBef>
                <a:spcPts val="195"/>
              </a:spcBef>
            </a:pPr>
            <a:r>
              <a:rPr lang="es-ES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Kp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=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coeficiente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amortiguamiento.</a:t>
            </a:r>
            <a:r>
              <a:rPr lang="es-ES"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Definido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cociente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cupla</a:t>
            </a:r>
            <a:r>
              <a:rPr lang="es-ES"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variación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velocidad</a:t>
            </a:r>
            <a:r>
              <a:rPr lang="es-ES"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5"/>
              </a:spcBef>
            </a:pP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/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Reemplazando: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>
              <a:spcBef>
                <a:spcPts val="100"/>
              </a:spcBef>
            </a:pPr>
            <a:endParaRPr sz="1200" dirty="0">
              <a:latin typeface="Arial"/>
              <a:cs typeface="Arial"/>
            </a:endParaRPr>
          </a:p>
        </p:txBody>
      </p:sp>
      <p:grpSp>
        <p:nvGrpSpPr>
          <p:cNvPr id="27" name="Grupo 26"/>
          <p:cNvGrpSpPr/>
          <p:nvPr/>
        </p:nvGrpSpPr>
        <p:grpSpPr>
          <a:xfrm>
            <a:off x="6554789" y="2690611"/>
            <a:ext cx="5943599" cy="3404050"/>
            <a:chOff x="8464173" y="3186389"/>
            <a:chExt cx="2104989" cy="1430447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484017" y="3186389"/>
              <a:ext cx="2085145" cy="69531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64173" y="4128610"/>
              <a:ext cx="1700212" cy="488226"/>
            </a:xfrm>
            <a:prstGeom prst="rect">
              <a:avLst/>
            </a:prstGeom>
          </p:spPr>
        </p:pic>
      </p:grpSp>
      <p:pic>
        <p:nvPicPr>
          <p:cNvPr id="22" name="object 2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47621" y="7757000"/>
            <a:ext cx="6150767" cy="1499655"/>
          </a:xfrm>
          <a:prstGeom prst="rect">
            <a:avLst/>
          </a:prstGeom>
        </p:spPr>
      </p:pic>
      <p:sp>
        <p:nvSpPr>
          <p:cNvPr id="28" name="Rectángulo 27"/>
          <p:cNvSpPr/>
          <p:nvPr/>
        </p:nvSpPr>
        <p:spPr>
          <a:xfrm>
            <a:off x="2647156" y="9461500"/>
            <a:ext cx="1417319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565275" marR="1133475" indent="-424180" algn="ctr"/>
            <a:r>
              <a:rPr lang="es-ES" sz="32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(Ecuación</a:t>
            </a:r>
            <a:r>
              <a:rPr lang="es-ES" sz="32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3200" b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Movimiento</a:t>
            </a:r>
            <a:r>
              <a:rPr lang="es-ES" sz="32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32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3200" b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</a:t>
            </a:r>
            <a:r>
              <a:rPr lang="es-ES" sz="3200" b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Sincrónica No lineal,</a:t>
            </a:r>
            <a:r>
              <a:rPr lang="es-ES" sz="32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lang="es-ES" sz="3200" b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Coeficientes</a:t>
            </a:r>
            <a:r>
              <a:rPr lang="es-ES" sz="32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Constantes)</a:t>
            </a:r>
            <a:endParaRPr lang="es-ES" sz="3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ángulo 31"/>
          <p:cNvSpPr/>
          <p:nvPr/>
        </p:nvSpPr>
        <p:spPr>
          <a:xfrm>
            <a:off x="284956" y="622300"/>
            <a:ext cx="18211800" cy="9777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32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7. Teorema</a:t>
            </a:r>
            <a:r>
              <a:rPr lang="es-ES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lang="es-ES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32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constancia</a:t>
            </a:r>
            <a:r>
              <a:rPr lang="es-ES" sz="3200" b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32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</a:t>
            </a:r>
            <a:r>
              <a:rPr lang="es-ES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enlaces</a:t>
            </a:r>
            <a:r>
              <a:rPr lang="es-ES" sz="32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</a:t>
            </a:r>
            <a:r>
              <a:rPr lang="es-ES" sz="3200" b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flujo</a:t>
            </a:r>
            <a:r>
              <a:rPr lang="es-ES" sz="32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magnético</a:t>
            </a:r>
          </a:p>
          <a:p>
            <a:pPr algn="just"/>
            <a:endParaRPr lang="es-ES" sz="2800" b="1" spc="-5" dirty="0">
              <a:solidFill>
                <a:srgbClr val="001F5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Sea</a:t>
            </a:r>
            <a:r>
              <a:rPr lang="es-ES"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circuito</a:t>
            </a:r>
            <a:r>
              <a:rPr lang="es-ES"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lang="es-ES" sz="2800" b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16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cual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cada</a:t>
            </a:r>
            <a:r>
              <a:rPr lang="es-ES"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sus</a:t>
            </a:r>
            <a:r>
              <a:rPr lang="es-ES"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ramas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tiene</a:t>
            </a:r>
            <a:r>
              <a:rPr lang="es-ES"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lang="es-ES"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resistencia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fuente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fem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valores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finitos</a:t>
            </a:r>
          </a:p>
          <a:p>
            <a:pPr algn="just"/>
            <a:endParaRPr lang="es-ES" sz="2800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s-ES" sz="2800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s-ES" sz="2800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s-ES" sz="2800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s-ES" sz="2800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s-ES" sz="2800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s-ES" sz="2800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s-ES" sz="2800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s-ES" sz="2800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s-ES" sz="2800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es-ES" sz="2800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es-ES" sz="2800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es-ES" sz="2800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8900" algn="ctr">
              <a:spcBef>
                <a:spcPts val="105"/>
              </a:spcBef>
            </a:pP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lang="es-ES"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16: Malla</a:t>
            </a:r>
            <a:r>
              <a:rPr lang="es-ES" sz="2800" b="1" i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lang="es-ES"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Circuito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Eléctrico con</a:t>
            </a:r>
            <a:r>
              <a:rPr lang="es-ES"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Resistencias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Fems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40"/>
              </a:spcBef>
            </a:pP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8900" algn="just"/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Teniendo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cuenta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</a:t>
            </a:r>
            <a:r>
              <a:rPr lang="es-ES" sz="2800" b="1" spc="-5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fems</a:t>
            </a:r>
            <a:r>
              <a:rPr lang="es-ES"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es-ES" sz="2800" b="1" baseline="-10416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dibujadas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originan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</a:p>
          <a:p>
            <a:pPr marL="1353185" algn="ctr">
              <a:spcBef>
                <a:spcPts val="1190"/>
              </a:spcBef>
            </a:pPr>
            <a:r>
              <a:rPr lang="es-ES"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∂ƒ(𝑡)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347470" algn="ctr">
              <a:spcBef>
                <a:spcPts val="325"/>
              </a:spcBef>
            </a:pP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∂𝑡</a:t>
            </a:r>
          </a:p>
        </p:txBody>
      </p:sp>
      <p:sp>
        <p:nvSpPr>
          <p:cNvPr id="35" name="object 13"/>
          <p:cNvSpPr/>
          <p:nvPr/>
        </p:nvSpPr>
        <p:spPr>
          <a:xfrm>
            <a:off x="7684611" y="5565628"/>
            <a:ext cx="448945" cy="12700"/>
          </a:xfrm>
          <a:custGeom>
            <a:avLst/>
            <a:gdLst/>
            <a:ahLst/>
            <a:cxnLst/>
            <a:rect l="l" t="t" r="r" b="b"/>
            <a:pathLst>
              <a:path w="448945" h="12700">
                <a:moveTo>
                  <a:pt x="448360" y="0"/>
                </a:moveTo>
                <a:lnTo>
                  <a:pt x="0" y="0"/>
                </a:lnTo>
                <a:lnTo>
                  <a:pt x="0" y="12191"/>
                </a:lnTo>
                <a:lnTo>
                  <a:pt x="448360" y="12191"/>
                </a:lnTo>
                <a:lnTo>
                  <a:pt x="44836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6" name="Imagen 3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5293" y="2374900"/>
            <a:ext cx="5191125" cy="5429250"/>
          </a:xfrm>
          <a:prstGeom prst="rect">
            <a:avLst/>
          </a:prstGeom>
        </p:spPr>
      </p:pic>
      <p:sp>
        <p:nvSpPr>
          <p:cNvPr id="37" name="object 13"/>
          <p:cNvSpPr/>
          <p:nvPr/>
        </p:nvSpPr>
        <p:spPr>
          <a:xfrm>
            <a:off x="9962356" y="9918700"/>
            <a:ext cx="448945" cy="12700"/>
          </a:xfrm>
          <a:custGeom>
            <a:avLst/>
            <a:gdLst/>
            <a:ahLst/>
            <a:cxnLst/>
            <a:rect l="l" t="t" r="r" b="b"/>
            <a:pathLst>
              <a:path w="448945" h="12700">
                <a:moveTo>
                  <a:pt x="448360" y="0"/>
                </a:moveTo>
                <a:lnTo>
                  <a:pt x="0" y="0"/>
                </a:lnTo>
                <a:lnTo>
                  <a:pt x="0" y="12191"/>
                </a:lnTo>
                <a:lnTo>
                  <a:pt x="448360" y="12191"/>
                </a:lnTo>
                <a:lnTo>
                  <a:pt x="44836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cxnSp>
        <p:nvCxnSpPr>
          <p:cNvPr id="3" name="Conector recto 2"/>
          <p:cNvCxnSpPr/>
          <p:nvPr/>
        </p:nvCxnSpPr>
        <p:spPr>
          <a:xfrm>
            <a:off x="9657556" y="9918700"/>
            <a:ext cx="753745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ángulo 31"/>
          <p:cNvSpPr/>
          <p:nvPr/>
        </p:nvSpPr>
        <p:spPr>
          <a:xfrm>
            <a:off x="284956" y="622300"/>
            <a:ext cx="182118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8900" algn="just">
              <a:spcBef>
                <a:spcPts val="560"/>
              </a:spcBef>
            </a:pP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ella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cumple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s-ES" dirty="0">
              <a:latin typeface="Microsoft Sans Serif"/>
              <a:cs typeface="Microsoft Sans Serif"/>
            </a:endParaRPr>
          </a:p>
          <a:p>
            <a:endParaRPr lang="es-ES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t="1439"/>
          <a:stretch/>
        </p:blipFill>
        <p:spPr>
          <a:xfrm>
            <a:off x="513556" y="1699518"/>
            <a:ext cx="10668000" cy="6383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12744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/>
          <p:nvPr/>
        </p:nvSpPr>
        <p:spPr>
          <a:xfrm>
            <a:off x="8601805" y="3653662"/>
            <a:ext cx="475615" cy="12700"/>
          </a:xfrm>
          <a:custGeom>
            <a:avLst/>
            <a:gdLst/>
            <a:ahLst/>
            <a:cxnLst/>
            <a:rect l="l" t="t" r="r" b="b"/>
            <a:pathLst>
              <a:path w="475614" h="12700">
                <a:moveTo>
                  <a:pt x="475488" y="0"/>
                </a:moveTo>
                <a:lnTo>
                  <a:pt x="0" y="0"/>
                </a:lnTo>
                <a:lnTo>
                  <a:pt x="0" y="12192"/>
                </a:lnTo>
                <a:lnTo>
                  <a:pt x="475488" y="12192"/>
                </a:lnTo>
                <a:lnTo>
                  <a:pt x="4754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Rectángulo 19"/>
          <p:cNvSpPr/>
          <p:nvPr/>
        </p:nvSpPr>
        <p:spPr>
          <a:xfrm>
            <a:off x="437356" y="323139"/>
            <a:ext cx="18135600" cy="91204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1120" marR="67945" algn="just">
              <a:spcBef>
                <a:spcPts val="120"/>
              </a:spcBef>
            </a:pP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lang="es-ES" sz="2800" b="1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enlaces</a:t>
            </a:r>
            <a:r>
              <a:rPr lang="es-ES" sz="2800" b="1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flujo</a:t>
            </a:r>
            <a:r>
              <a:rPr lang="es-ES" sz="2800" b="1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magnético</a:t>
            </a:r>
            <a:r>
              <a:rPr lang="es-ES" sz="2800" b="1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cualquier</a:t>
            </a:r>
            <a:r>
              <a:rPr lang="es-ES" sz="2800" b="1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circuito</a:t>
            </a:r>
            <a:r>
              <a:rPr lang="es-ES" sz="2800" b="1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cerrado</a:t>
            </a:r>
            <a:r>
              <a:rPr lang="es-ES" sz="2800" b="1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b="1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tenga</a:t>
            </a:r>
            <a:r>
              <a:rPr lang="es-ES" sz="2800" b="1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valores finitos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resistencia y</a:t>
            </a:r>
            <a:r>
              <a:rPr lang="es-ES" sz="2800" b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fem</a:t>
            </a:r>
            <a:r>
              <a:rPr lang="es-ES" sz="2800" b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“no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pueden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cambiar</a:t>
            </a:r>
            <a:r>
              <a:rPr lang="es-ES" sz="2800" b="1" i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instantáneamente”</a:t>
            </a:r>
          </a:p>
          <a:p>
            <a:pPr marL="71120" marR="67945" algn="just">
              <a:spcBef>
                <a:spcPts val="120"/>
              </a:spcBef>
            </a:pPr>
            <a:endParaRPr lang="es-ES" sz="2800" b="1" i="1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41300" marR="5080" indent="-228600" algn="just">
              <a:spcBef>
                <a:spcPts val="195"/>
              </a:spcBef>
            </a:pP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En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caso especial 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resistencias y las </a:t>
            </a:r>
            <a:r>
              <a:rPr lang="es-ES" sz="2800" b="1" i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fems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sean cero, la derivada del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flujo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(ψ) respecto del tiempo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también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será cero,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 que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implica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flujo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 constante.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Así,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podemos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afirmar</a:t>
            </a:r>
            <a:r>
              <a:rPr lang="es-ES" sz="2800" b="1" i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que:</a:t>
            </a:r>
          </a:p>
          <a:p>
            <a:pPr marL="241300" marR="5080" indent="-228600" algn="just">
              <a:spcBef>
                <a:spcPts val="195"/>
              </a:spcBef>
            </a:pP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41300" algn="just">
              <a:spcBef>
                <a:spcPts val="830"/>
              </a:spcBef>
            </a:pPr>
            <a:r>
              <a:rPr lang="es-ES" sz="2800" b="1" i="1" spc="-5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Importante!!!</a:t>
            </a:r>
          </a:p>
          <a:p>
            <a:pPr marL="241300" algn="just">
              <a:spcBef>
                <a:spcPts val="830"/>
              </a:spcBef>
            </a:pP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lang="es-ES" sz="2800" b="1" spc="1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enlaces</a:t>
            </a:r>
            <a:r>
              <a:rPr lang="es-ES" sz="2800" b="1" spc="1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spc="1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flujo</a:t>
            </a:r>
            <a:r>
              <a:rPr lang="es-ES" sz="2800" b="1" spc="2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magnético</a:t>
            </a:r>
            <a:r>
              <a:rPr lang="es-ES" sz="2800" b="1" spc="1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spc="1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cualquier</a:t>
            </a:r>
            <a:r>
              <a:rPr lang="es-ES" sz="2800" b="1" spc="1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circuito</a:t>
            </a:r>
            <a:r>
              <a:rPr lang="es-ES" sz="2800" b="1" spc="1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cerrado</a:t>
            </a:r>
            <a:r>
              <a:rPr lang="es-ES" sz="2800" b="1" spc="1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b="1" spc="1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</a:t>
            </a:r>
            <a:r>
              <a:rPr lang="es-ES" sz="2800" b="1" spc="1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tenga</a:t>
            </a:r>
            <a:r>
              <a:rPr lang="es-ES" sz="2800" b="1" spc="1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ni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resistencias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ni</a:t>
            </a:r>
            <a:r>
              <a:rPr lang="es-ES"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fems</a:t>
            </a:r>
            <a:r>
              <a:rPr lang="es-ES"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permanecen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constantes.</a:t>
            </a:r>
          </a:p>
          <a:p>
            <a:pPr marL="241300" algn="just">
              <a:spcBef>
                <a:spcPts val="830"/>
              </a:spcBef>
            </a:pP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 algn="just">
              <a:spcBef>
                <a:spcPts val="830"/>
              </a:spcBef>
              <a:buAutoNum type="arabicPlain" startAt="2"/>
            </a:pP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b="1" i="1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i="1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realidad,</a:t>
            </a:r>
            <a:r>
              <a:rPr lang="es-ES" sz="2800" b="1" i="1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todo</a:t>
            </a:r>
            <a:r>
              <a:rPr lang="es-ES" sz="2800" b="1" i="1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circuito</a:t>
            </a:r>
            <a:r>
              <a:rPr lang="es-ES" sz="2800" b="1" i="1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tiene</a:t>
            </a:r>
            <a:r>
              <a:rPr lang="es-ES" sz="2800" b="1" i="1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resistencias</a:t>
            </a:r>
            <a:r>
              <a:rPr lang="es-ES" sz="2800" b="1" i="1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b="1" i="1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lang="es-ES" sz="2800" b="1" i="1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</a:t>
            </a:r>
            <a:r>
              <a:rPr lang="es-ES" sz="2800" b="1" i="1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tanto</a:t>
            </a:r>
            <a:r>
              <a:rPr lang="es-ES" sz="2800" b="1" i="1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b="1" i="1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i="1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práctica,</a:t>
            </a:r>
            <a:r>
              <a:rPr lang="es-ES" sz="2800" b="1" i="1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enlaces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flujo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b="1" i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circuitos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cambian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acuerdo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con:</a:t>
            </a:r>
          </a:p>
          <a:p>
            <a:pPr marL="342900" indent="-342900" algn="just">
              <a:spcBef>
                <a:spcPts val="830"/>
              </a:spcBef>
              <a:buAutoNum type="arabicPlain" startAt="2"/>
            </a:pPr>
            <a:endParaRPr lang="es-ES" sz="2800" b="1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69545" algn="just">
              <a:spcBef>
                <a:spcPts val="95"/>
              </a:spcBef>
            </a:pPr>
            <a:r>
              <a:rPr lang="es-ES" sz="3200" b="1" spc="1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𝑑ƒ(𝑡)</a:t>
            </a:r>
            <a:endParaRPr lang="es-ES" sz="3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13055" algn="just">
              <a:tabLst>
                <a:tab pos="693420" algn="l"/>
              </a:tabLst>
            </a:pPr>
            <a:r>
              <a:rPr lang="es-ES" sz="3200" b="1" spc="225" baseline="-37698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𝑑</a:t>
            </a:r>
            <a:r>
              <a:rPr lang="es-ES" sz="3200" b="1" spc="135" baseline="-37698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𝑡</a:t>
            </a:r>
            <a:r>
              <a:rPr lang="es-ES" sz="3200" b="1" baseline="-37698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   </a:t>
            </a:r>
            <a:r>
              <a:rPr lang="es-ES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 </a:t>
            </a:r>
            <a:r>
              <a:rPr lang="es-ES" sz="3200" b="1" spc="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</a:t>
            </a:r>
            <a:r>
              <a:rPr lang="es-ES" sz="32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[</a:t>
            </a:r>
            <a:r>
              <a:rPr lang="es-ES" sz="3200" b="1" spc="1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𝑒</a:t>
            </a:r>
            <a:r>
              <a:rPr lang="es-ES" sz="3200" b="1" spc="225" baseline="-1666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lang="es-ES" sz="3200" b="1" spc="-15" baseline="198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s-ES" sz="3200" b="1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𝑡</a:t>
            </a:r>
            <a:r>
              <a:rPr lang="es-ES" sz="3200" b="1" baseline="198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r>
              <a:rPr lang="es-ES" sz="3200" b="1" spc="-7" baseline="198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−</a:t>
            </a:r>
            <a:r>
              <a:rPr lang="es-ES" sz="32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spc="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𝑅</a:t>
            </a:r>
            <a:r>
              <a:rPr lang="es-ES" sz="3200" b="1" spc="135" baseline="-1666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lang="es-ES" sz="3200" b="1" baseline="-1666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es-ES" sz="3200" b="1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lang="es-ES" sz="3200" b="1" spc="225" baseline="-1666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lang="es-ES" sz="32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s-ES" sz="3200" b="1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𝑡</a:t>
            </a:r>
            <a:r>
              <a:rPr lang="es-ES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pPr marL="342900" indent="-342900" algn="just">
              <a:spcBef>
                <a:spcPts val="830"/>
              </a:spcBef>
              <a:buAutoNum type="arabicPlain" startAt="2"/>
            </a:pP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>
              <a:spcBef>
                <a:spcPts val="195"/>
              </a:spcBef>
              <a:tabLst>
                <a:tab pos="240665" algn="l"/>
              </a:tabLst>
            </a:pP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redes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lineales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tengan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fems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cambio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enlaces de</a:t>
            </a:r>
            <a:r>
              <a:rPr lang="es-ES" sz="2800" b="1" i="1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flujo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puede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expresar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función de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constantes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tiempo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red.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15"/>
              </a:spcBef>
            </a:pP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3" name="Conector recto 2"/>
          <p:cNvCxnSpPr/>
          <p:nvPr/>
        </p:nvCxnSpPr>
        <p:spPr>
          <a:xfrm>
            <a:off x="665956" y="7099300"/>
            <a:ext cx="1143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65996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/>
          <p:nvPr/>
        </p:nvSpPr>
        <p:spPr>
          <a:xfrm>
            <a:off x="8601805" y="3653662"/>
            <a:ext cx="475615" cy="12700"/>
          </a:xfrm>
          <a:custGeom>
            <a:avLst/>
            <a:gdLst/>
            <a:ahLst/>
            <a:cxnLst/>
            <a:rect l="l" t="t" r="r" b="b"/>
            <a:pathLst>
              <a:path w="475614" h="12700">
                <a:moveTo>
                  <a:pt x="475488" y="0"/>
                </a:moveTo>
                <a:lnTo>
                  <a:pt x="0" y="0"/>
                </a:lnTo>
                <a:lnTo>
                  <a:pt x="0" y="12192"/>
                </a:lnTo>
                <a:lnTo>
                  <a:pt x="475488" y="12192"/>
                </a:lnTo>
                <a:lnTo>
                  <a:pt x="4754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" name="object 17"/>
          <p:cNvGrpSpPr/>
          <p:nvPr/>
        </p:nvGrpSpPr>
        <p:grpSpPr>
          <a:xfrm>
            <a:off x="7676356" y="4737101"/>
            <a:ext cx="10896600" cy="5885136"/>
            <a:chOff x="-3536951" y="7493241"/>
            <a:chExt cx="4143332" cy="1781835"/>
          </a:xfrm>
        </p:grpSpPr>
        <p:pic>
          <p:nvPicPr>
            <p:cNvPr id="18" name="object 1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3536951" y="7684909"/>
              <a:ext cx="1806575" cy="159016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1323383" y="7493241"/>
              <a:ext cx="1929764" cy="1609471"/>
            </a:xfrm>
            <a:prstGeom prst="rect">
              <a:avLst/>
            </a:prstGeom>
          </p:spPr>
        </p:pic>
      </p:grpSp>
      <p:sp>
        <p:nvSpPr>
          <p:cNvPr id="20" name="Rectángulo 19"/>
          <p:cNvSpPr/>
          <p:nvPr/>
        </p:nvSpPr>
        <p:spPr>
          <a:xfrm>
            <a:off x="437356" y="323139"/>
            <a:ext cx="18135600" cy="69685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41300" algn="just">
              <a:tabLst>
                <a:tab pos="1450975" algn="l"/>
              </a:tabLst>
            </a:pPr>
            <a:r>
              <a:rPr lang="es-ES" sz="2800" b="1" i="1" spc="-5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Importante!!!!!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Este teorema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útil</a:t>
            </a:r>
            <a:r>
              <a:rPr lang="es-ES" sz="2800" b="1" i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cuando</a:t>
            </a:r>
            <a:endParaRPr lang="es-ES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14350" indent="-514350" algn="just">
              <a:spcBef>
                <a:spcPts val="830"/>
              </a:spcBef>
              <a:buFont typeface="+mj-lt"/>
              <a:buAutoNum type="arabicPeriod"/>
            </a:pP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Cambian</a:t>
            </a:r>
            <a:r>
              <a:rPr lang="es-ES" sz="2800" b="1" i="1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z="2800" b="1" i="1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autoinductancias</a:t>
            </a:r>
            <a:r>
              <a:rPr lang="es-ES" sz="2800" b="1" i="1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lang="es-ES" sz="2800" b="1" i="1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circuito</a:t>
            </a:r>
            <a:r>
              <a:rPr lang="es-ES" sz="2800" b="1" i="1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lang="es-ES" sz="2800" b="1" i="1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efecto</a:t>
            </a:r>
            <a:r>
              <a:rPr lang="es-ES" sz="2800" b="1" i="1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presencia</a:t>
            </a:r>
            <a:r>
              <a:rPr lang="es-ES" sz="2800" b="1" i="1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movimiento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relativo</a:t>
            </a:r>
            <a:r>
              <a:rPr lang="es-ES" sz="2800" b="1" i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sus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partes.</a:t>
            </a:r>
          </a:p>
          <a:p>
            <a:pPr marL="514350" indent="-514350" algn="just">
              <a:spcBef>
                <a:spcPts val="830"/>
              </a:spcBef>
              <a:buFont typeface="+mj-lt"/>
              <a:buAutoNum type="arabicPeriod"/>
            </a:pPr>
            <a:endParaRPr lang="es-ES" sz="2800" b="1" i="1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14350" indent="-514350" algn="just">
              <a:spcBef>
                <a:spcPts val="830"/>
              </a:spcBef>
              <a:buFont typeface="+mj-lt"/>
              <a:buAutoNum type="arabicPeriod"/>
            </a:pP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Cambian</a:t>
            </a: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z="2800" b="1" i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inductancias</a:t>
            </a:r>
            <a:r>
              <a:rPr lang="es-ES" sz="2800" b="1" i="1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mutuas</a:t>
            </a:r>
            <a:r>
              <a:rPr lang="es-ES" sz="2800" b="1" i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</a:t>
            </a:r>
            <a:r>
              <a:rPr lang="es-ES" sz="2800" b="1" i="1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dos</a:t>
            </a:r>
            <a:r>
              <a:rPr lang="es-ES" sz="2800" b="1" i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circuitos</a:t>
            </a:r>
            <a:r>
              <a:rPr lang="es-ES" sz="2800" b="1" i="1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lang="es-ES"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movimiento</a:t>
            </a:r>
            <a:r>
              <a:rPr lang="es-ES" sz="2800" b="1" i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relativo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ellos.</a:t>
            </a:r>
          </a:p>
          <a:p>
            <a:pPr marL="514350" indent="-514350" algn="just">
              <a:spcBef>
                <a:spcPts val="830"/>
              </a:spcBef>
              <a:buFont typeface="+mj-lt"/>
              <a:buAutoNum type="arabicPeriod"/>
            </a:pPr>
            <a:endParaRPr lang="es-ES" sz="2800" b="1" i="1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14350" indent="-514350" algn="just">
              <a:spcBef>
                <a:spcPts val="830"/>
              </a:spcBef>
              <a:buFont typeface="+mj-lt"/>
              <a:buAutoNum type="arabicPeriod"/>
            </a:pP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estos cambios ocurren en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tiempo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corto comparado con las constantes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tiempo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circuito,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entonces,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enlaces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3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flujo</a:t>
            </a:r>
            <a:r>
              <a:rPr lang="es-ES" sz="2800" b="1" i="1" spc="3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mantienen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constantes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durante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cambio.</a:t>
            </a:r>
          </a:p>
          <a:p>
            <a:pPr marL="342900" indent="-342900" algn="just">
              <a:spcBef>
                <a:spcPts val="830"/>
              </a:spcBef>
              <a:buFont typeface="+mj-lt"/>
              <a:buAutoNum type="arabicPeriod"/>
            </a:pPr>
            <a:endParaRPr lang="es-ES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>
              <a:spcBef>
                <a:spcPts val="195"/>
              </a:spcBef>
            </a:pP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Este</a:t>
            </a:r>
            <a:r>
              <a:rPr lang="es-ES" sz="2800" b="1" i="1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hecho</a:t>
            </a:r>
            <a:r>
              <a:rPr lang="es-ES" sz="2800" b="1" i="1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</a:t>
            </a:r>
            <a:r>
              <a:rPr lang="es-ES" sz="2800" b="1" i="1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</a:t>
            </a:r>
            <a:r>
              <a:rPr lang="es-ES" sz="2800" b="1" i="1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usado</a:t>
            </a:r>
            <a:r>
              <a:rPr lang="es-ES" sz="2800" b="1" i="1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lang="es-ES" sz="2800" b="1" i="1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b="1" i="1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cálculo</a:t>
            </a:r>
            <a:r>
              <a:rPr lang="es-ES" sz="2800" b="1" i="1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z="2800" b="1" i="1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corrientes</a:t>
            </a:r>
            <a:r>
              <a:rPr lang="es-ES" sz="2800" b="1" i="1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finales,</a:t>
            </a:r>
            <a:r>
              <a:rPr lang="es-ES" sz="2800" b="1" i="1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b="1" i="1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función</a:t>
            </a:r>
            <a:r>
              <a:rPr lang="es-ES" sz="2800" b="1" i="1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z="2800" b="1" i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corrientes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antes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cambio.</a:t>
            </a:r>
            <a:endParaRPr lang="es-ES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5"/>
              </a:spcBef>
            </a:pPr>
            <a:endParaRPr lang="es-ES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3845" algn="just"/>
            <a:r>
              <a:rPr lang="es-ES" sz="32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EJEMPLO:</a:t>
            </a:r>
            <a:r>
              <a:rPr lang="es-ES" sz="3200" b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Relé electromagnético</a:t>
            </a:r>
            <a:endParaRPr lang="es-ES" sz="3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830"/>
              </a:spcBef>
            </a:pPr>
            <a:endParaRPr lang="es-ES" dirty="0">
              <a:latin typeface="Arial"/>
              <a:cs typeface="Arial"/>
            </a:endParaRPr>
          </a:p>
          <a:p>
            <a:pPr marL="71120" marR="67945">
              <a:lnSpc>
                <a:spcPts val="1390"/>
              </a:lnSpc>
              <a:spcBef>
                <a:spcPts val="120"/>
              </a:spcBef>
            </a:pPr>
            <a:endParaRPr lang="es-ES" dirty="0">
              <a:latin typeface="Arial"/>
              <a:cs typeface="Arial"/>
            </a:endParaRPr>
          </a:p>
        </p:txBody>
      </p:sp>
      <p:sp>
        <p:nvSpPr>
          <p:cNvPr id="21" name="object 16"/>
          <p:cNvSpPr txBox="1"/>
          <p:nvPr/>
        </p:nvSpPr>
        <p:spPr>
          <a:xfrm>
            <a:off x="3866356" y="9766300"/>
            <a:ext cx="11430000" cy="457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800" b="1" i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sz="2800" b="1" i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17:</a:t>
            </a:r>
            <a:r>
              <a:rPr sz="2800" b="1" i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Relé</a:t>
            </a:r>
            <a:r>
              <a:rPr sz="2800" b="1" i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electromagnético.</a:t>
            </a:r>
            <a:r>
              <a:rPr sz="2800" b="1" i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Característica</a:t>
            </a:r>
            <a:r>
              <a:rPr sz="2800" b="1" i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i=f(t)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9756" y="388403"/>
            <a:ext cx="18027904" cy="2295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800" b="1" i="1" u="heavy" spc="-5" dirty="0">
                <a:uFill>
                  <a:solidFill>
                    <a:srgbClr val="001F5F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Situación</a:t>
            </a:r>
            <a:r>
              <a:rPr sz="2800" b="1" i="1" u="heavy" spc="-10" dirty="0">
                <a:uFill>
                  <a:solidFill>
                    <a:srgbClr val="001F5F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del</a:t>
            </a:r>
            <a:r>
              <a:rPr sz="2800" b="1" i="1" u="heavy" dirty="0">
                <a:uFill>
                  <a:solidFill>
                    <a:srgbClr val="001F5F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u="heavy" spc="-10" dirty="0">
                <a:uFill>
                  <a:solidFill>
                    <a:srgbClr val="001F5F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Relé: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>
              <a:spcBef>
                <a:spcPts val="960"/>
              </a:spcBef>
            </a:pP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aparta bruscamente la armadura del electroimán y se </a:t>
            </a:r>
            <a:r>
              <a:rPr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mantiene </a:t>
            </a:r>
            <a:r>
              <a:rPr sz="2800" b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separada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tiempo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luego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la lleva nuevamente a la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posición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inicial.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(en contacto con el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electroimán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45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265" indent="-228600" algn="just">
              <a:buClr>
                <a:srgbClr val="FF0000"/>
              </a:buClr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posición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inicial,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existe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estacionario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(Io).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9912" y="7631980"/>
            <a:ext cx="18027904" cy="261033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240665" marR="5080" indent="-228600" algn="just">
              <a:spcBef>
                <a:spcPts val="195"/>
              </a:spcBef>
              <a:buClr>
                <a:srgbClr val="FF0000"/>
              </a:buClr>
              <a:buFont typeface="Symbol"/>
              <a:buChar char=""/>
              <a:tabLst>
                <a:tab pos="241300" algn="l"/>
              </a:tabLst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 apartar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armadura, la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 aumenta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bruscamente, oponiéndose al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cambio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 la intensión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mantener el flujo constante, pero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inmediatamente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después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comienza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decaer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 efecto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resistencias.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20"/>
              </a:spcBef>
              <a:buClr>
                <a:srgbClr val="FF0000"/>
              </a:buClr>
              <a:buFont typeface="Symbol"/>
              <a:buChar char=""/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40665" marR="7620" indent="-228600" algn="just">
              <a:buClr>
                <a:srgbClr val="FF0000"/>
              </a:buClr>
              <a:buFont typeface="Symbol"/>
              <a:buChar char=""/>
              <a:tabLst>
                <a:tab pos="241300" algn="l"/>
              </a:tabLst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Cuando se cierra el relé, sucede exactamente lo contrario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ya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al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aumentar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la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resistencia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magnética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flujo, la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 disminuye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bruscamente,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nuevamente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oponiéndose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cambio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intentando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mantener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flujo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constante.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2" name="Grupo 11"/>
          <p:cNvGrpSpPr/>
          <p:nvPr/>
        </p:nvGrpSpPr>
        <p:grpSpPr>
          <a:xfrm>
            <a:off x="4351690" y="1917700"/>
            <a:ext cx="7668066" cy="5428387"/>
            <a:chOff x="8530178" y="1645157"/>
            <a:chExt cx="3261231" cy="2394330"/>
          </a:xfrm>
        </p:grpSpPr>
        <p:sp>
          <p:nvSpPr>
            <p:cNvPr id="3" name="object 3"/>
            <p:cNvSpPr/>
            <p:nvPr/>
          </p:nvSpPr>
          <p:spPr>
            <a:xfrm>
              <a:off x="8530178" y="2103373"/>
              <a:ext cx="2317115" cy="1936114"/>
            </a:xfrm>
            <a:custGeom>
              <a:avLst/>
              <a:gdLst/>
              <a:ahLst/>
              <a:cxnLst/>
              <a:rect l="l" t="t" r="r" b="b"/>
              <a:pathLst>
                <a:path w="2317115" h="1936114">
                  <a:moveTo>
                    <a:pt x="2316734" y="6223"/>
                  </a:moveTo>
                  <a:lnTo>
                    <a:pt x="2310638" y="6223"/>
                  </a:lnTo>
                  <a:lnTo>
                    <a:pt x="2310638" y="1929765"/>
                  </a:lnTo>
                  <a:lnTo>
                    <a:pt x="6096" y="1929765"/>
                  </a:lnTo>
                  <a:lnTo>
                    <a:pt x="6096" y="6223"/>
                  </a:lnTo>
                  <a:lnTo>
                    <a:pt x="0" y="6223"/>
                  </a:lnTo>
                  <a:lnTo>
                    <a:pt x="0" y="1929765"/>
                  </a:lnTo>
                  <a:lnTo>
                    <a:pt x="0" y="1935861"/>
                  </a:lnTo>
                  <a:lnTo>
                    <a:pt x="6096" y="1935861"/>
                  </a:lnTo>
                  <a:lnTo>
                    <a:pt x="2310638" y="1935861"/>
                  </a:lnTo>
                  <a:lnTo>
                    <a:pt x="2316734" y="1935861"/>
                  </a:lnTo>
                  <a:lnTo>
                    <a:pt x="2316734" y="1929765"/>
                  </a:lnTo>
                  <a:lnTo>
                    <a:pt x="2316734" y="6223"/>
                  </a:lnTo>
                  <a:close/>
                </a:path>
                <a:path w="2317115" h="1936114">
                  <a:moveTo>
                    <a:pt x="2316734" y="0"/>
                  </a:moveTo>
                  <a:lnTo>
                    <a:pt x="2310638" y="0"/>
                  </a:lnTo>
                  <a:lnTo>
                    <a:pt x="6096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6096" y="6096"/>
                  </a:lnTo>
                  <a:lnTo>
                    <a:pt x="2310638" y="6096"/>
                  </a:lnTo>
                  <a:lnTo>
                    <a:pt x="2316734" y="6096"/>
                  </a:lnTo>
                  <a:lnTo>
                    <a:pt x="23167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" name="object 5"/>
            <p:cNvGrpSpPr/>
            <p:nvPr/>
          </p:nvGrpSpPr>
          <p:grpSpPr>
            <a:xfrm>
              <a:off x="8543017" y="1645157"/>
              <a:ext cx="3248392" cy="2324754"/>
              <a:chOff x="2816110" y="1645157"/>
              <a:chExt cx="3248392" cy="2324754"/>
            </a:xfrm>
          </p:grpSpPr>
          <p:pic>
            <p:nvPicPr>
              <p:cNvPr id="6" name="object 6"/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2816110" y="2109469"/>
                <a:ext cx="2108301" cy="1860442"/>
              </a:xfrm>
              <a:prstGeom prst="rect">
                <a:avLst/>
              </a:prstGeom>
            </p:spPr>
          </p:pic>
          <p:sp>
            <p:nvSpPr>
              <p:cNvPr id="7" name="object 7"/>
              <p:cNvSpPr/>
              <p:nvPr/>
            </p:nvSpPr>
            <p:spPr>
              <a:xfrm>
                <a:off x="5741669" y="1645157"/>
                <a:ext cx="322833" cy="458216"/>
              </a:xfrm>
              <a:custGeom>
                <a:avLst/>
                <a:gdLst/>
                <a:ahLst/>
                <a:cxnLst/>
                <a:rect l="l" t="t" r="r" b="b"/>
                <a:pathLst>
                  <a:path w="340995" h="395605">
                    <a:moveTo>
                      <a:pt x="0" y="197866"/>
                    </a:moveTo>
                    <a:lnTo>
                      <a:pt x="6089" y="145285"/>
                    </a:lnTo>
                    <a:lnTo>
                      <a:pt x="23273" y="98025"/>
                    </a:lnTo>
                    <a:lnTo>
                      <a:pt x="49926" y="57975"/>
                    </a:lnTo>
                    <a:lnTo>
                      <a:pt x="84422" y="27027"/>
                    </a:lnTo>
                    <a:lnTo>
                      <a:pt x="125133" y="7072"/>
                    </a:lnTo>
                    <a:lnTo>
                      <a:pt x="170433" y="0"/>
                    </a:lnTo>
                    <a:lnTo>
                      <a:pt x="215788" y="7072"/>
                    </a:lnTo>
                    <a:lnTo>
                      <a:pt x="256535" y="27027"/>
                    </a:lnTo>
                    <a:lnTo>
                      <a:pt x="291052" y="57975"/>
                    </a:lnTo>
                    <a:lnTo>
                      <a:pt x="317716" y="98025"/>
                    </a:lnTo>
                    <a:lnTo>
                      <a:pt x="334904" y="145285"/>
                    </a:lnTo>
                    <a:lnTo>
                      <a:pt x="340994" y="197866"/>
                    </a:lnTo>
                    <a:lnTo>
                      <a:pt x="334904" y="250436"/>
                    </a:lnTo>
                    <a:lnTo>
                      <a:pt x="317716" y="297673"/>
                    </a:lnTo>
                    <a:lnTo>
                      <a:pt x="291052" y="337692"/>
                    </a:lnTo>
                    <a:lnTo>
                      <a:pt x="256535" y="368610"/>
                    </a:lnTo>
                    <a:lnTo>
                      <a:pt x="215788" y="388542"/>
                    </a:lnTo>
                    <a:lnTo>
                      <a:pt x="170433" y="395604"/>
                    </a:lnTo>
                    <a:lnTo>
                      <a:pt x="125133" y="388542"/>
                    </a:lnTo>
                    <a:lnTo>
                      <a:pt x="84422" y="368610"/>
                    </a:lnTo>
                    <a:lnTo>
                      <a:pt x="49926" y="337692"/>
                    </a:lnTo>
                    <a:lnTo>
                      <a:pt x="23273" y="297673"/>
                    </a:lnTo>
                    <a:lnTo>
                      <a:pt x="6089" y="250436"/>
                    </a:lnTo>
                    <a:lnTo>
                      <a:pt x="0" y="197866"/>
                    </a:lnTo>
                    <a:close/>
                  </a:path>
                </a:pathLst>
              </a:custGeom>
              <a:ln w="25400">
                <a:solidFill>
                  <a:srgbClr val="FF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" name="object 8"/>
              <p:cNvSpPr/>
              <p:nvPr/>
            </p:nvSpPr>
            <p:spPr>
              <a:xfrm>
                <a:off x="3124834" y="1981707"/>
                <a:ext cx="2618105" cy="1128395"/>
              </a:xfrm>
              <a:custGeom>
                <a:avLst/>
                <a:gdLst/>
                <a:ahLst/>
                <a:cxnLst/>
                <a:rect l="l" t="t" r="r" b="b"/>
                <a:pathLst>
                  <a:path w="2618104" h="1128395">
                    <a:moveTo>
                      <a:pt x="55117" y="1057909"/>
                    </a:moveTo>
                    <a:lnTo>
                      <a:pt x="0" y="1122806"/>
                    </a:lnTo>
                    <a:lnTo>
                      <a:pt x="85089" y="1127886"/>
                    </a:lnTo>
                    <a:lnTo>
                      <a:pt x="74754" y="1103756"/>
                    </a:lnTo>
                    <a:lnTo>
                      <a:pt x="60832" y="1103756"/>
                    </a:lnTo>
                    <a:lnTo>
                      <a:pt x="55879" y="1092073"/>
                    </a:lnTo>
                    <a:lnTo>
                      <a:pt x="67605" y="1087065"/>
                    </a:lnTo>
                    <a:lnTo>
                      <a:pt x="55117" y="1057909"/>
                    </a:lnTo>
                    <a:close/>
                  </a:path>
                  <a:path w="2618104" h="1128395">
                    <a:moveTo>
                      <a:pt x="67605" y="1087065"/>
                    </a:moveTo>
                    <a:lnTo>
                      <a:pt x="55879" y="1092073"/>
                    </a:lnTo>
                    <a:lnTo>
                      <a:pt x="60832" y="1103756"/>
                    </a:lnTo>
                    <a:lnTo>
                      <a:pt x="72602" y="1098731"/>
                    </a:lnTo>
                    <a:lnTo>
                      <a:pt x="67605" y="1087065"/>
                    </a:lnTo>
                    <a:close/>
                  </a:path>
                  <a:path w="2618104" h="1128395">
                    <a:moveTo>
                      <a:pt x="72602" y="1098731"/>
                    </a:moveTo>
                    <a:lnTo>
                      <a:pt x="60832" y="1103756"/>
                    </a:lnTo>
                    <a:lnTo>
                      <a:pt x="74754" y="1103756"/>
                    </a:lnTo>
                    <a:lnTo>
                      <a:pt x="72602" y="1098731"/>
                    </a:lnTo>
                    <a:close/>
                  </a:path>
                  <a:path w="2618104" h="1128395">
                    <a:moveTo>
                      <a:pt x="2613025" y="0"/>
                    </a:moveTo>
                    <a:lnTo>
                      <a:pt x="67605" y="1087065"/>
                    </a:lnTo>
                    <a:lnTo>
                      <a:pt x="72602" y="1098731"/>
                    </a:lnTo>
                    <a:lnTo>
                      <a:pt x="2618104" y="11683"/>
                    </a:lnTo>
                    <a:lnTo>
                      <a:pt x="2613025" y="0"/>
                    </a:lnTo>
                    <a:close/>
                  </a:path>
                </a:pathLst>
              </a:custGeom>
              <a:solidFill>
                <a:srgbClr val="FF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" name="object 9"/>
              <p:cNvSpPr/>
              <p:nvPr/>
            </p:nvSpPr>
            <p:spPr>
              <a:xfrm>
                <a:off x="3250564" y="2873374"/>
                <a:ext cx="939800" cy="560070"/>
              </a:xfrm>
              <a:custGeom>
                <a:avLst/>
                <a:gdLst/>
                <a:ahLst/>
                <a:cxnLst/>
                <a:rect l="l" t="t" r="r" b="b"/>
                <a:pathLst>
                  <a:path w="939800" h="560070">
                    <a:moveTo>
                      <a:pt x="0" y="340995"/>
                    </a:moveTo>
                    <a:lnTo>
                      <a:pt x="135889" y="340995"/>
                    </a:lnTo>
                    <a:lnTo>
                      <a:pt x="135889" y="0"/>
                    </a:lnTo>
                    <a:lnTo>
                      <a:pt x="0" y="0"/>
                    </a:lnTo>
                    <a:lnTo>
                      <a:pt x="0" y="340995"/>
                    </a:lnTo>
                    <a:close/>
                  </a:path>
                  <a:path w="939800" h="560070">
                    <a:moveTo>
                      <a:pt x="803910" y="560070"/>
                    </a:moveTo>
                    <a:lnTo>
                      <a:pt x="939800" y="560070"/>
                    </a:lnTo>
                    <a:lnTo>
                      <a:pt x="939800" y="219075"/>
                    </a:lnTo>
                    <a:lnTo>
                      <a:pt x="803910" y="219075"/>
                    </a:lnTo>
                    <a:lnTo>
                      <a:pt x="803910" y="560070"/>
                    </a:lnTo>
                    <a:close/>
                  </a:path>
                </a:pathLst>
              </a:custGeom>
              <a:ln w="25400">
                <a:solidFill>
                  <a:srgbClr val="385D89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</p:grpSp>
      <p:sp>
        <p:nvSpPr>
          <p:cNvPr id="15" name="Elipse 14"/>
          <p:cNvSpPr/>
          <p:nvPr/>
        </p:nvSpPr>
        <p:spPr>
          <a:xfrm>
            <a:off x="5107774" y="7631980"/>
            <a:ext cx="3559182" cy="45792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Elipse 15"/>
          <p:cNvSpPr/>
          <p:nvPr/>
        </p:nvSpPr>
        <p:spPr>
          <a:xfrm>
            <a:off x="1046956" y="9352364"/>
            <a:ext cx="4060818" cy="56205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8" name="Conector recto de flecha 17"/>
          <p:cNvCxnSpPr/>
          <p:nvPr/>
        </p:nvCxnSpPr>
        <p:spPr>
          <a:xfrm>
            <a:off x="5771356" y="5239000"/>
            <a:ext cx="838200" cy="23929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de flecha 19"/>
          <p:cNvCxnSpPr/>
          <p:nvPr/>
        </p:nvCxnSpPr>
        <p:spPr>
          <a:xfrm flipH="1">
            <a:off x="3409156" y="5727700"/>
            <a:ext cx="4038600" cy="36246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ángulo 15"/>
          <p:cNvSpPr/>
          <p:nvPr/>
        </p:nvSpPr>
        <p:spPr>
          <a:xfrm>
            <a:off x="513555" y="118208"/>
            <a:ext cx="18059400" cy="7689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1120" algn="just">
              <a:spcBef>
                <a:spcPts val="25"/>
              </a:spcBef>
              <a:tabLst>
                <a:tab pos="520700" algn="l"/>
              </a:tabLst>
            </a:pPr>
            <a:r>
              <a:rPr lang="es-ES" sz="36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8. Descripción</a:t>
            </a:r>
            <a:r>
              <a:rPr lang="es-ES" sz="36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Matemática</a:t>
            </a:r>
            <a:r>
              <a:rPr lang="es-ES" sz="36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36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3600" b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</a:t>
            </a:r>
            <a:r>
              <a:rPr lang="es-ES" sz="36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Sincrónica</a:t>
            </a:r>
          </a:p>
          <a:p>
            <a:pPr marL="71120" algn="just">
              <a:spcBef>
                <a:spcPts val="25"/>
              </a:spcBef>
              <a:tabLst>
                <a:tab pos="520700" algn="l"/>
              </a:tabLst>
            </a:pPr>
            <a:endParaRPr lang="es-ES" sz="3600" b="1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1120" algn="just">
              <a:spcBef>
                <a:spcPts val="25"/>
              </a:spcBef>
              <a:tabLst>
                <a:tab pos="520700" algn="l"/>
              </a:tabLst>
            </a:pP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Sea</a:t>
            </a:r>
            <a:r>
              <a:rPr lang="es-ES" sz="2800" b="1" i="1" spc="2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i="1" spc="25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</a:t>
            </a:r>
            <a:r>
              <a:rPr lang="es-ES" sz="2800" b="1" i="1" spc="2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sincrónica</a:t>
            </a:r>
            <a:r>
              <a:rPr lang="es-ES" sz="2800" b="1" i="1" spc="2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representada</a:t>
            </a:r>
            <a:r>
              <a:rPr lang="es-ES" sz="2800" b="1" i="1" spc="2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b="1" i="1" spc="25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través</a:t>
            </a:r>
            <a:r>
              <a:rPr lang="es-ES" sz="2800" b="1" i="1" spc="25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25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sus</a:t>
            </a:r>
            <a:r>
              <a:rPr lang="es-ES" sz="2800" b="1" i="1" spc="25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bobinados</a:t>
            </a:r>
            <a:r>
              <a:rPr lang="es-ES" sz="2800" b="1" i="1" spc="25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25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campo</a:t>
            </a:r>
            <a:r>
              <a:rPr lang="es-ES" sz="2800" b="1" i="1" spc="2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armadura:</a:t>
            </a:r>
          </a:p>
          <a:p>
            <a:pPr marL="71120" algn="just">
              <a:spcBef>
                <a:spcPts val="25"/>
              </a:spcBef>
              <a:tabLst>
                <a:tab pos="520700" algn="l"/>
              </a:tabLst>
            </a:pPr>
            <a:endParaRPr lang="es-ES" sz="2800" b="1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1120" algn="just">
              <a:spcBef>
                <a:spcPts val="25"/>
              </a:spcBef>
              <a:tabLst>
                <a:tab pos="520700" algn="l"/>
              </a:tabLst>
            </a:pPr>
            <a:endParaRPr lang="es-ES" sz="2800" b="1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1120" algn="just">
              <a:spcBef>
                <a:spcPts val="25"/>
              </a:spcBef>
              <a:tabLst>
                <a:tab pos="520700" algn="l"/>
              </a:tabLst>
            </a:pPr>
            <a:endParaRPr lang="es-ES" sz="2800" b="1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1120" algn="just">
              <a:spcBef>
                <a:spcPts val="25"/>
              </a:spcBef>
              <a:tabLst>
                <a:tab pos="520700" algn="l"/>
              </a:tabLst>
            </a:pPr>
            <a:endParaRPr lang="es-ES" sz="2800" b="1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1120" algn="just">
              <a:spcBef>
                <a:spcPts val="25"/>
              </a:spcBef>
              <a:tabLst>
                <a:tab pos="520700" algn="l"/>
              </a:tabLst>
            </a:pPr>
            <a:endParaRPr lang="es-ES" sz="2800" b="1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1120" algn="just">
              <a:spcBef>
                <a:spcPts val="25"/>
              </a:spcBef>
              <a:tabLst>
                <a:tab pos="520700" algn="l"/>
              </a:tabLst>
            </a:pPr>
            <a:endParaRPr lang="es-ES" sz="2800" b="1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1120" algn="just">
              <a:spcBef>
                <a:spcPts val="25"/>
              </a:spcBef>
              <a:tabLst>
                <a:tab pos="520700" algn="l"/>
              </a:tabLst>
            </a:pPr>
            <a:endParaRPr lang="es-ES" sz="2800" b="1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1120" algn="just">
              <a:spcBef>
                <a:spcPts val="25"/>
              </a:spcBef>
              <a:tabLst>
                <a:tab pos="520700" algn="l"/>
              </a:tabLst>
            </a:pPr>
            <a:endParaRPr lang="es-ES" sz="2800" b="1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1120" algn="just">
              <a:spcBef>
                <a:spcPts val="25"/>
              </a:spcBef>
              <a:tabLst>
                <a:tab pos="520700" algn="l"/>
              </a:tabLst>
            </a:pPr>
            <a:endParaRPr lang="es-ES" sz="2800" b="1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1120" algn="just">
              <a:spcBef>
                <a:spcPts val="25"/>
              </a:spcBef>
              <a:tabLst>
                <a:tab pos="520700" algn="l"/>
              </a:tabLst>
            </a:pPr>
            <a:endParaRPr lang="es-ES" sz="2800" b="1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1120" algn="just">
              <a:spcBef>
                <a:spcPts val="25"/>
              </a:spcBef>
              <a:tabLst>
                <a:tab pos="520700" algn="l"/>
              </a:tabLst>
            </a:pPr>
            <a:endParaRPr lang="es-ES" sz="2800" b="1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3845" algn="ctr">
              <a:spcBef>
                <a:spcPts val="105"/>
              </a:spcBef>
            </a:pP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18: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Circuitos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Rotórico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Estatórico</a:t>
            </a:r>
            <a:r>
              <a:rPr lang="es-ES"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 Máquina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Sincrónica.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50"/>
              </a:spcBef>
            </a:pP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/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donde:</a:t>
            </a:r>
          </a:p>
        </p:txBody>
      </p:sp>
      <p:pic>
        <p:nvPicPr>
          <p:cNvPr id="17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10491" y="1964470"/>
            <a:ext cx="8610599" cy="4362670"/>
          </a:xfrm>
          <a:prstGeom prst="rect">
            <a:avLst/>
          </a:prstGeom>
        </p:spPr>
      </p:pic>
      <p:pic>
        <p:nvPicPr>
          <p:cNvPr id="18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37955" y="6946900"/>
            <a:ext cx="8610599" cy="35814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ángulo 15"/>
          <p:cNvSpPr/>
          <p:nvPr/>
        </p:nvSpPr>
        <p:spPr>
          <a:xfrm>
            <a:off x="513555" y="698500"/>
            <a:ext cx="18059400" cy="6483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algn="just">
              <a:spcBef>
                <a:spcPts val="204"/>
              </a:spcBef>
            </a:pP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lang="es-ES" sz="2800" b="1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18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s-ES"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</a:t>
            </a:r>
            <a:r>
              <a:rPr lang="es-ES"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ver</a:t>
            </a:r>
            <a:r>
              <a:rPr lang="es-ES"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θ</a:t>
            </a:r>
            <a:r>
              <a:rPr lang="es-ES" sz="2800" b="1" spc="7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lang="es-ES"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ángulo</a:t>
            </a:r>
            <a:r>
              <a:rPr lang="es-ES"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forma</a:t>
            </a:r>
            <a:r>
              <a:rPr lang="es-ES"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eje</a:t>
            </a:r>
            <a:r>
              <a:rPr lang="es-ES" sz="2800" b="1" spc="8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“d”</a:t>
            </a:r>
            <a:r>
              <a:rPr lang="es-ES" sz="2800" b="1" spc="8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rotor</a:t>
            </a:r>
            <a:r>
              <a:rPr lang="es-ES"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lang="es-ES"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eje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arrollamiento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fase</a:t>
            </a:r>
            <a:r>
              <a:rPr lang="es-ES"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“a”</a:t>
            </a:r>
            <a:r>
              <a:rPr lang="es-ES" sz="28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estator.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20"/>
              </a:spcBef>
            </a:pP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6350" algn="just"/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</a:t>
            </a:r>
            <a:r>
              <a:rPr lang="es-ES"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operación</a:t>
            </a:r>
            <a:r>
              <a:rPr lang="es-ES"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θ</a:t>
            </a:r>
            <a:r>
              <a:rPr lang="es-ES" sz="2800" b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cambia</a:t>
            </a:r>
            <a:r>
              <a:rPr lang="es-ES"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(crece)</a:t>
            </a:r>
            <a:r>
              <a:rPr lang="es-ES" sz="2800" b="1" i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continuamente</a:t>
            </a:r>
            <a:r>
              <a:rPr lang="es-ES"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</a:t>
            </a:r>
            <a:r>
              <a:rPr lang="es-ES"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relacionado</a:t>
            </a:r>
            <a:r>
              <a:rPr lang="es-ES"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velocidad angular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rotor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través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siguiente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expresión.</a:t>
            </a:r>
          </a:p>
          <a:p>
            <a:pPr marL="12700" marR="6350" algn="just"/>
            <a:endParaRPr lang="es-ES" sz="2800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6350" algn="just"/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6350" algn="just"/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ecuaciones de operación de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máquina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sincrónica pueden</a:t>
            </a:r>
            <a:r>
              <a:rPr lang="es-ES" sz="2800" spc="3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</a:t>
            </a:r>
            <a:r>
              <a:rPr lang="es-ES" sz="2800" spc="3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escritas</a:t>
            </a:r>
            <a:r>
              <a:rPr lang="es-ES" sz="2800" spc="3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través de las relaciones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acoplamiento entre los dos circuitos</a:t>
            </a:r>
            <a:r>
              <a:rPr lang="es-ES" sz="2800" spc="3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s-ES" sz="2800" b="1" i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estatórico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 </a:t>
            </a:r>
            <a:r>
              <a:rPr lang="es-ES" sz="2800" b="1" i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rotórico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se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mueven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relativamente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uno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respecto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otro.</a:t>
            </a:r>
          </a:p>
          <a:p>
            <a:pPr marL="12700" marR="6350" algn="just"/>
            <a:endParaRPr lang="es-ES" sz="2800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6350" algn="just"/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Repaso de</a:t>
            </a:r>
            <a:r>
              <a:rPr lang="es-ES"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z="2800" b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relaciones</a:t>
            </a:r>
            <a:r>
              <a:rPr lang="es-ES" sz="2800" b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[1]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6350">
              <a:lnSpc>
                <a:spcPts val="1380"/>
              </a:lnSpc>
            </a:pPr>
            <a:endParaRPr lang="es-ES" sz="2000" dirty="0">
              <a:latin typeface="Microsoft Sans Serif"/>
              <a:cs typeface="Microsoft Sans Serif"/>
            </a:endParaRPr>
          </a:p>
          <a:p>
            <a:pPr marL="12700" marR="6350">
              <a:lnSpc>
                <a:spcPts val="1380"/>
              </a:lnSpc>
            </a:pPr>
            <a:endParaRPr lang="es-ES" sz="2000" dirty="0">
              <a:latin typeface="Microsoft Sans Serif"/>
              <a:cs typeface="Microsoft Sans Serif"/>
            </a:endParaRPr>
          </a:p>
          <a:p>
            <a:pPr marL="12700"/>
            <a:endParaRPr lang="es-ES" sz="2000" dirty="0">
              <a:latin typeface="Arial"/>
              <a:cs typeface="Arial"/>
            </a:endParaRPr>
          </a:p>
          <a:p>
            <a:pPr marL="71120">
              <a:spcBef>
                <a:spcPts val="25"/>
              </a:spcBef>
              <a:tabLst>
                <a:tab pos="520700" algn="l"/>
              </a:tabLst>
            </a:pPr>
            <a:endParaRPr lang="es-ES" dirty="0">
              <a:latin typeface="Arial"/>
              <a:cs typeface="Arial"/>
            </a:endParaRPr>
          </a:p>
          <a:p>
            <a:pPr marL="71120">
              <a:spcBef>
                <a:spcPts val="25"/>
              </a:spcBef>
              <a:tabLst>
                <a:tab pos="520700" algn="l"/>
              </a:tabLst>
            </a:pPr>
            <a:endParaRPr lang="es-ES" dirty="0">
              <a:latin typeface="Arial"/>
              <a:cs typeface="Arial"/>
            </a:endParaRPr>
          </a:p>
        </p:txBody>
      </p:sp>
      <p:pic>
        <p:nvPicPr>
          <p:cNvPr id="6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37289" y="2908300"/>
            <a:ext cx="1411932" cy="561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53007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2520" y="327562"/>
            <a:ext cx="18110436" cy="99488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800" b="1" i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Circuito</a:t>
            </a:r>
            <a:r>
              <a:rPr sz="2800" b="1" i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 una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sola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excitación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50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3845" marR="5080" algn="just"/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2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25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sz="2800" b="1" spc="2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19a</a:t>
            </a:r>
            <a:r>
              <a:rPr sz="2800" b="1" spc="2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2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presenta</a:t>
            </a:r>
            <a:r>
              <a:rPr sz="2800" spc="25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2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circuito</a:t>
            </a:r>
            <a:r>
              <a:rPr sz="2800" spc="2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sz="2800" spc="2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2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arrollamiento</a:t>
            </a:r>
            <a:r>
              <a:rPr sz="2800" spc="2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2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“N”</a:t>
            </a:r>
            <a:r>
              <a:rPr sz="2800" b="1" spc="2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vueltas</a:t>
            </a:r>
            <a:r>
              <a:rPr sz="2800" spc="2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resistencia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“r”.</a:t>
            </a:r>
            <a:endParaRPr lang="es-ES" sz="2800" b="1" dirty="0">
              <a:solidFill>
                <a:srgbClr val="001F5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3845" marR="5080" algn="just"/>
            <a:endParaRPr lang="es-ES" sz="2800" b="1" dirty="0">
              <a:solidFill>
                <a:srgbClr val="001F5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3845" marR="5080" algn="just"/>
            <a:endParaRPr lang="es-ES" sz="2800" b="1" dirty="0">
              <a:solidFill>
                <a:srgbClr val="001F5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3845" marR="5080" algn="just"/>
            <a:endParaRPr lang="es-ES" sz="2800" b="1" dirty="0">
              <a:solidFill>
                <a:srgbClr val="001F5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3845" marR="5080" algn="just"/>
            <a:endParaRPr lang="es-ES" sz="2800" b="1" dirty="0">
              <a:solidFill>
                <a:srgbClr val="001F5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3845" marR="5080" algn="just"/>
            <a:endParaRPr lang="es-ES" sz="2800" b="1" dirty="0">
              <a:solidFill>
                <a:srgbClr val="001F5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3845" marR="5080" algn="just"/>
            <a:endParaRPr lang="es-ES" sz="2800" b="1" dirty="0">
              <a:solidFill>
                <a:srgbClr val="001F5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3845" marR="5080" algn="just"/>
            <a:endParaRPr lang="es-ES" sz="2800" b="1" dirty="0">
              <a:solidFill>
                <a:srgbClr val="001F5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3845" marR="5080" algn="just"/>
            <a:endParaRPr lang="es-ES" sz="2800" b="1" dirty="0">
              <a:solidFill>
                <a:srgbClr val="001F5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3845" marR="5080" algn="just"/>
            <a:endParaRPr lang="es-ES" sz="2800" b="1" dirty="0">
              <a:solidFill>
                <a:srgbClr val="001F5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3845" marR="5080" algn="just"/>
            <a:endParaRPr lang="es-ES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3845" algn="ctr">
              <a:spcBef>
                <a:spcPts val="100"/>
              </a:spcBef>
            </a:pP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19a: Circuito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excitación</a:t>
            </a:r>
            <a:r>
              <a:rPr lang="es-ES" sz="2800" b="1" i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única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35"/>
              </a:spcBef>
            </a:pP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/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1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estos</a:t>
            </a:r>
            <a:r>
              <a:rPr lang="es-ES" sz="2800" spc="1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circuitos</a:t>
            </a:r>
            <a:r>
              <a:rPr lang="es-ES" sz="2800" spc="1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spc="1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asume</a:t>
            </a:r>
            <a:r>
              <a:rPr lang="es-ES" sz="2800" spc="1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spc="1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spc="1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1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relación</a:t>
            </a:r>
            <a:r>
              <a:rPr lang="es-ES" sz="2800" spc="1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</a:t>
            </a:r>
            <a:r>
              <a:rPr lang="es-ES" sz="2800" spc="1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1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flujo</a:t>
            </a:r>
            <a:r>
              <a:rPr lang="es-ES" sz="2800" spc="1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spc="1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1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Fmm</a:t>
            </a:r>
            <a:r>
              <a:rPr lang="es-ES" sz="2800" spc="1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lang="es-ES" sz="2800" spc="1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constante.</a:t>
            </a:r>
            <a:r>
              <a:rPr lang="es-ES" sz="2800" spc="1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acuerdo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Ley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Faraday,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inducida</a:t>
            </a:r>
            <a:r>
              <a:rPr lang="es-ES"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</a:t>
            </a:r>
            <a:r>
              <a:rPr lang="es-ES" sz="2800" b="1" spc="-5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ei</a:t>
            </a:r>
            <a:r>
              <a:rPr lang="es-ES"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</a:t>
            </a:r>
            <a:r>
              <a:rPr lang="es-ES"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</a:p>
          <a:p>
            <a:pPr marL="12700" marR="5080" algn="just"/>
            <a:endParaRPr lang="es-ES" sz="2800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/>
            <a:endParaRPr lang="es-ES" sz="2800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/>
            <a:r>
              <a:rPr lang="es-ES" sz="28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Donde</a:t>
            </a:r>
            <a:r>
              <a:rPr lang="es-ES" sz="2800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ψ</a:t>
            </a:r>
            <a:r>
              <a:rPr lang="es-ES" sz="2800" i="1" spc="-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valor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instantáneo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flujo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concatenado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tiempo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“t”.</a:t>
            </a:r>
            <a:r>
              <a:rPr lang="es-ES"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este</a:t>
            </a:r>
            <a:r>
              <a:rPr lang="es-ES"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caso,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terminales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dada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siguiente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expresión:</a:t>
            </a:r>
          </a:p>
          <a:p>
            <a:pPr marL="12700" marR="5080" algn="just"/>
            <a:endParaRPr lang="es-ES" sz="2800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/>
            <a:endParaRPr lang="es-ES" sz="2800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86466" y="8571738"/>
            <a:ext cx="54229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latin typeface="Microsoft Sans Serif"/>
                <a:cs typeface="Microsoft Sans Serif"/>
              </a:rPr>
              <a:t>:</a:t>
            </a: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33356" y="1843590"/>
            <a:ext cx="5867400" cy="3908476"/>
          </a:xfrm>
          <a:prstGeom prst="rect">
            <a:avLst/>
          </a:prstGeom>
        </p:spPr>
      </p:pic>
      <p:pic>
        <p:nvPicPr>
          <p:cNvPr id="20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819356" y="7268094"/>
            <a:ext cx="1295400" cy="898006"/>
          </a:xfrm>
          <a:prstGeom prst="rect">
            <a:avLst/>
          </a:prstGeom>
        </p:spPr>
      </p:pic>
      <p:pic>
        <p:nvPicPr>
          <p:cNvPr id="21" name="object 1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362156" y="9197772"/>
            <a:ext cx="1981200" cy="720928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2520" y="327562"/>
            <a:ext cx="18110436" cy="46089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/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flujo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concatenado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expresado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función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inductancia</a:t>
            </a:r>
            <a:r>
              <a:rPr lang="es-ES"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“L”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circuito</a:t>
            </a:r>
          </a:p>
          <a:p>
            <a:pPr marL="12700" marR="5080" algn="just"/>
            <a:endParaRPr lang="es-ES" sz="2800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/>
            <a:endParaRPr lang="es-ES" sz="2800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/>
            <a:endParaRPr lang="es-ES" sz="2800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/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definición,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inductancia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igual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flujo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concatenado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unidad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corriente,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así:</a:t>
            </a:r>
          </a:p>
          <a:p>
            <a:pPr marL="12700" marR="5080" algn="just"/>
            <a:endParaRPr lang="es-ES" sz="2800" spc="1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/>
            <a:endParaRPr lang="es-ES" sz="2800" spc="1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/>
            <a:endParaRPr lang="es-ES" sz="2800" spc="1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/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nde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>
              <a:lnSpc>
                <a:spcPts val="1380"/>
              </a:lnSpc>
            </a:pPr>
            <a:endParaRPr lang="es-ES" sz="1400" dirty="0">
              <a:latin typeface="Microsoft Sans Serif"/>
              <a:cs typeface="Microsoft Sans Serif"/>
            </a:endParaRPr>
          </a:p>
          <a:p>
            <a:pPr marL="12700" marR="5080">
              <a:lnSpc>
                <a:spcPts val="1380"/>
              </a:lnSpc>
            </a:pPr>
            <a:endParaRPr lang="es-ES" sz="1400" dirty="0">
              <a:latin typeface="Microsoft Sans Serif"/>
              <a:cs typeface="Microsoft Sans Serif"/>
            </a:endParaRPr>
          </a:p>
          <a:p>
            <a:pPr marL="12700" marR="5080">
              <a:lnSpc>
                <a:spcPts val="1380"/>
              </a:lnSpc>
            </a:pPr>
            <a:endParaRPr lang="es-ES" sz="1400" dirty="0">
              <a:latin typeface="Microsoft Sans Serif"/>
              <a:cs typeface="Microsoft Sans Serif"/>
            </a:endParaRPr>
          </a:p>
          <a:p>
            <a:pPr marL="283845" marR="5080">
              <a:lnSpc>
                <a:spcPts val="1380"/>
              </a:lnSpc>
            </a:pPr>
            <a:endParaRPr sz="1200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86466" y="8571738"/>
            <a:ext cx="54229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latin typeface="Microsoft Sans Serif"/>
                <a:cs typeface="Microsoft Sans Serif"/>
              </a:rPr>
              <a:t>:</a:t>
            </a:r>
          </a:p>
        </p:txBody>
      </p:sp>
      <p:pic>
        <p:nvPicPr>
          <p:cNvPr id="10" name="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438356" y="1231900"/>
            <a:ext cx="1676400" cy="381000"/>
          </a:xfrm>
          <a:prstGeom prst="rect">
            <a:avLst/>
          </a:prstGeom>
        </p:spPr>
      </p:pic>
      <p:pic>
        <p:nvPicPr>
          <p:cNvPr id="11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76356" y="2544056"/>
            <a:ext cx="2667000" cy="1888244"/>
          </a:xfrm>
          <a:prstGeom prst="rect">
            <a:avLst/>
          </a:prstGeom>
        </p:spPr>
      </p:pic>
      <p:pic>
        <p:nvPicPr>
          <p:cNvPr id="12" name="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37556" y="4429760"/>
            <a:ext cx="6096000" cy="1069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21921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9756" y="546100"/>
            <a:ext cx="6025438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3200" b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Circuitos</a:t>
            </a:r>
            <a:r>
              <a:rPr sz="3200" b="1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Acoplados</a:t>
            </a:r>
            <a:endParaRPr sz="3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086556" y="3587820"/>
            <a:ext cx="611568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800" b="1" i="1" u="heavy" spc="-5" dirty="0">
                <a:uFill>
                  <a:solidFill>
                    <a:srgbClr val="1F487C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Ecuaciones</a:t>
            </a:r>
            <a:r>
              <a:rPr sz="2800" b="1" i="1" u="heavy" spc="-10" dirty="0">
                <a:uFill>
                  <a:solidFill>
                    <a:srgbClr val="1F487C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</a:t>
            </a:r>
            <a:r>
              <a:rPr sz="2800" b="1" i="1" u="heavy" spc="-5" dirty="0">
                <a:uFill>
                  <a:solidFill>
                    <a:srgbClr val="1F487C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Enlaces de</a:t>
            </a:r>
            <a:r>
              <a:rPr sz="2800" b="1" i="1" u="heavy" dirty="0">
                <a:uFill>
                  <a:solidFill>
                    <a:srgbClr val="1F487C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u="heavy" spc="-5" dirty="0">
                <a:uFill>
                  <a:solidFill>
                    <a:srgbClr val="1F487C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Flujo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68787" y="6158989"/>
            <a:ext cx="5667376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800" b="1" i="1" u="heavy" spc="-5" dirty="0">
                <a:uFill>
                  <a:solidFill>
                    <a:srgbClr val="1F487C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Inductancias</a:t>
            </a:r>
            <a:r>
              <a:rPr sz="2800" b="1" i="1" u="heavy" spc="-20" dirty="0">
                <a:uFill>
                  <a:solidFill>
                    <a:srgbClr val="1F487C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u="heavy" spc="-5" dirty="0">
                <a:uFill>
                  <a:solidFill>
                    <a:srgbClr val="1F487C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Propias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3496573" y="6721305"/>
            <a:ext cx="529565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800" b="1" i="1" u="heavy" spc="-5" dirty="0">
                <a:uFill>
                  <a:solidFill>
                    <a:srgbClr val="1F487C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Inductancias</a:t>
            </a:r>
            <a:r>
              <a:rPr sz="2800" b="1" i="1" u="heavy" spc="-20" dirty="0">
                <a:uFill>
                  <a:solidFill>
                    <a:srgbClr val="1F487C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u="heavy" spc="-5" dirty="0">
                <a:uFill>
                  <a:solidFill>
                    <a:srgbClr val="1F487C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Mutuas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52352" y="238107"/>
            <a:ext cx="8229600" cy="4657812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51041" y="4065953"/>
            <a:ext cx="2345003" cy="2093035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924756" y="4508501"/>
            <a:ext cx="3886200" cy="1650488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096192" y="5046402"/>
            <a:ext cx="8153400" cy="2555169"/>
          </a:xfrm>
          <a:prstGeom prst="rect">
            <a:avLst/>
          </a:prstGeom>
        </p:spPr>
      </p:pic>
      <p:grpSp>
        <p:nvGrpSpPr>
          <p:cNvPr id="46" name="Grupo 45"/>
          <p:cNvGrpSpPr/>
          <p:nvPr/>
        </p:nvGrpSpPr>
        <p:grpSpPr>
          <a:xfrm>
            <a:off x="589756" y="6769358"/>
            <a:ext cx="4267200" cy="3618706"/>
            <a:chOff x="7304577" y="6837783"/>
            <a:chExt cx="1584179" cy="2019118"/>
          </a:xfrm>
        </p:grpSpPr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475827" y="6837783"/>
              <a:ext cx="1412929" cy="53321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437373" y="7523223"/>
              <a:ext cx="909026" cy="545025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304577" y="8323673"/>
              <a:ext cx="813510" cy="533228"/>
            </a:xfrm>
            <a:prstGeom prst="rect">
              <a:avLst/>
            </a:prstGeom>
          </p:spPr>
        </p:pic>
      </p:grpSp>
      <p:grpSp>
        <p:nvGrpSpPr>
          <p:cNvPr id="47" name="Grupo 46"/>
          <p:cNvGrpSpPr/>
          <p:nvPr/>
        </p:nvGrpSpPr>
        <p:grpSpPr>
          <a:xfrm>
            <a:off x="13924756" y="7334541"/>
            <a:ext cx="2842271" cy="3035743"/>
            <a:chOff x="10560377" y="7209025"/>
            <a:chExt cx="1250178" cy="1717182"/>
          </a:xfrm>
        </p:grpSpPr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607816" y="7209025"/>
              <a:ext cx="1003716" cy="171451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560377" y="7911666"/>
              <a:ext cx="993961" cy="167449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561004" y="8760114"/>
              <a:ext cx="1249551" cy="166093"/>
            </a:xfrm>
            <a:prstGeom prst="rect">
              <a:avLst/>
            </a:prstGeom>
          </p:spPr>
        </p:pic>
      </p:grpSp>
      <p:sp>
        <p:nvSpPr>
          <p:cNvPr id="48" name="object 6"/>
          <p:cNvSpPr txBox="1"/>
          <p:nvPr/>
        </p:nvSpPr>
        <p:spPr>
          <a:xfrm>
            <a:off x="578730" y="1811569"/>
            <a:ext cx="4278226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2.19b: Circuito</a:t>
            </a:r>
            <a:r>
              <a:rPr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doble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excitación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9" name="object 7"/>
          <p:cNvSpPr txBox="1"/>
          <p:nvPr/>
        </p:nvSpPr>
        <p:spPr>
          <a:xfrm>
            <a:off x="589756" y="3511066"/>
            <a:ext cx="487680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800" b="1" i="1" u="heavy" spc="-5" dirty="0">
                <a:uFill>
                  <a:solidFill>
                    <a:srgbClr val="1F487C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Ecuaciones</a:t>
            </a:r>
            <a:r>
              <a:rPr sz="2800" b="1" i="1" u="heavy" spc="-20" dirty="0">
                <a:uFill>
                  <a:solidFill>
                    <a:srgbClr val="1F487C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u="heavy" spc="-10" dirty="0">
                <a:uFill>
                  <a:solidFill>
                    <a:srgbClr val="1F487C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u="heavy" spc="-15" dirty="0">
                <a:uFill>
                  <a:solidFill>
                    <a:srgbClr val="1F487C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u="heavy" spc="-5" dirty="0">
                <a:uFill>
                  <a:solidFill>
                    <a:srgbClr val="1F487C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1" name="object 9"/>
          <p:cNvSpPr txBox="1"/>
          <p:nvPr/>
        </p:nvSpPr>
        <p:spPr>
          <a:xfrm>
            <a:off x="5096192" y="4211169"/>
            <a:ext cx="2308148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</a:t>
            </a:r>
            <a:r>
              <a:rPr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nde</a:t>
            </a:r>
            <a:r>
              <a:rPr sz="1200" b="1" spc="-5" dirty="0">
                <a:latin typeface="Arial"/>
                <a:cs typeface="Arial"/>
              </a:rPr>
              <a:t>: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52" name="object 2"/>
          <p:cNvSpPr txBox="1"/>
          <p:nvPr/>
        </p:nvSpPr>
        <p:spPr>
          <a:xfrm>
            <a:off x="5129688" y="7938881"/>
            <a:ext cx="8119904" cy="888063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643255" marR="5080" indent="-631190" algn="just">
              <a:spcBef>
                <a:spcPts val="204"/>
              </a:spcBef>
            </a:pP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Enlaces</a:t>
            </a:r>
            <a:r>
              <a:rPr sz="2800" b="1" i="1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flujo</a:t>
            </a:r>
            <a:r>
              <a:rPr sz="2800" b="1" i="1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b="1" i="1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términos</a:t>
            </a:r>
            <a:r>
              <a:rPr sz="2800" b="1" i="1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inductancias</a:t>
            </a:r>
            <a:r>
              <a:rPr sz="2800" b="1" i="1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propias</a:t>
            </a:r>
            <a:r>
              <a:rPr sz="2800" b="1" i="1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mutuas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3" name="object 9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404340" y="8974622"/>
            <a:ext cx="3167615" cy="1413441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437357" y="6489700"/>
            <a:ext cx="17983199" cy="38914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3845" algn="ctr">
              <a:spcBef>
                <a:spcPts val="105"/>
              </a:spcBef>
            </a:pPr>
            <a:r>
              <a:rPr sz="2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20: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Variación</a:t>
            </a:r>
            <a:r>
              <a:rPr sz="2800" b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Permeancia</a:t>
            </a:r>
            <a:r>
              <a:rPr sz="2800" b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sz="2800" b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posición</a:t>
            </a:r>
            <a:r>
              <a:rPr sz="2800" b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b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Rotor.</a:t>
            </a:r>
            <a:r>
              <a:rPr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Np=1</a:t>
            </a:r>
            <a:endParaRPr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30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/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Sumado a la gran cantidad de circuitos involucrados, el hecho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las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inductancias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mutuas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autoinductancias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estator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sean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dependientes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posición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rotor,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obviamente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es un factor que complica la formulación de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ecuaciones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sincrónica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7620" algn="just"/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variación de las inductancias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causada por la variación de la permeancia de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caminos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del flujo magnético debido a la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uniformidad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los espacios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aire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entre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bobinas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denominados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entrehierro.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9525" algn="just"/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Este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efecto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(diferencia)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 mayor en las máquinas de polos salientes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cuales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la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permeancia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eje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notablemente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diferente.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19156" y="449526"/>
            <a:ext cx="11201400" cy="5887773"/>
          </a:xfrm>
          <a:prstGeom prst="rect">
            <a:avLst/>
          </a:prstGeom>
        </p:spPr>
      </p:pic>
      <p:sp>
        <p:nvSpPr>
          <p:cNvPr id="16" name="object 4"/>
          <p:cNvSpPr txBox="1"/>
          <p:nvPr/>
        </p:nvSpPr>
        <p:spPr>
          <a:xfrm>
            <a:off x="437356" y="1275298"/>
            <a:ext cx="7772400" cy="30290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indent="-457200" algn="just"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sz="2800" b="1" i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Variación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Permeancia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35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>
              <a:spcBef>
                <a:spcPts val="5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Permeancia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graficada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función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posición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rotor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teniendo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cuenta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tiene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mismo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valor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absoluto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Polo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Norte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Polo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Sur.</a:t>
            </a:r>
          </a:p>
          <a:p>
            <a:pPr marL="12700" algn="just"/>
            <a:r>
              <a:rPr sz="2800" spc="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Así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Np=1;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183442" y="449526"/>
            <a:ext cx="1034385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1120" algn="just">
              <a:spcBef>
                <a:spcPts val="25"/>
              </a:spcBef>
              <a:tabLst>
                <a:tab pos="528320" algn="l"/>
              </a:tabLst>
            </a:pPr>
            <a:r>
              <a:rPr lang="es-ES" sz="32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9. Ecuaciones Básicas</a:t>
            </a:r>
            <a:r>
              <a:rPr lang="es-ES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32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lang="es-ES" sz="32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</a:t>
            </a:r>
            <a:r>
              <a:rPr lang="es-ES" sz="32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Sincrónica</a:t>
            </a:r>
            <a:endParaRPr lang="es-ES"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15194" y="1689100"/>
            <a:ext cx="4607635" cy="685799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475456" y="8025279"/>
            <a:ext cx="6362700" cy="4443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spcBef>
                <a:spcPts val="105"/>
              </a:spcBef>
            </a:pP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Enlaces</a:t>
            </a:r>
            <a:r>
              <a:rPr sz="2800" b="1" i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flujo</a:t>
            </a:r>
            <a:r>
              <a:rPr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la</a:t>
            </a:r>
            <a:r>
              <a:rPr sz="2800" b="1" i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fase</a:t>
            </a:r>
            <a:r>
              <a:rPr sz="2800" b="1" i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“a”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353749" y="6377106"/>
            <a:ext cx="3146744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</a:t>
            </a:r>
            <a:r>
              <a:rPr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nde</a:t>
            </a:r>
            <a:r>
              <a:rPr sz="1200" b="1" i="1" spc="-5" dirty="0">
                <a:solidFill>
                  <a:srgbClr val="001F5F"/>
                </a:solidFill>
                <a:latin typeface="Arial"/>
                <a:cs typeface="Arial"/>
              </a:rPr>
              <a:t>:</a:t>
            </a:r>
            <a:endParaRPr sz="1200" dirty="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99414" y="5239281"/>
            <a:ext cx="5619741" cy="2545819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5456" y="8983980"/>
            <a:ext cx="8877300" cy="600529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190956" y="3776251"/>
            <a:ext cx="8420100" cy="6705599"/>
          </a:xfrm>
          <a:prstGeom prst="rect">
            <a:avLst/>
          </a:prstGeom>
        </p:spPr>
      </p:pic>
      <p:sp>
        <p:nvSpPr>
          <p:cNvPr id="20" name="object 2"/>
          <p:cNvSpPr txBox="1"/>
          <p:nvPr/>
        </p:nvSpPr>
        <p:spPr>
          <a:xfrm>
            <a:off x="475456" y="386360"/>
            <a:ext cx="18135600" cy="5439951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 algn="just">
              <a:spcBef>
                <a:spcPts val="160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flujo producido por el arrollamiento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estator tiene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camino a través de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hierro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estator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sz="2800" spc="3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atraviesa el entrehierro, circula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el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hierro del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rotor y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regresa al estator a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través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entrehierro.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10160" algn="just">
              <a:spcBef>
                <a:spcPts val="960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variaciones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la permeancia en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este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camino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función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2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3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posición del</a:t>
            </a:r>
            <a:r>
              <a:rPr sz="2800" spc="3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rotor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descripta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10160" algn="just">
              <a:spcBef>
                <a:spcPts val="960"/>
              </a:spcBef>
            </a:pP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>
              <a:spcBef>
                <a:spcPts val="195"/>
              </a:spcBef>
            </a:pP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ecuación</a:t>
            </a:r>
            <a:r>
              <a:rPr lang="es-ES"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anterior,</a:t>
            </a:r>
            <a:r>
              <a:rPr lang="es-ES"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</a:t>
            </a:r>
            <a:r>
              <a:rPr lang="es-ES" sz="2800" b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lang="es-ES"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distancia</a:t>
            </a:r>
            <a:r>
              <a:rPr lang="es-ES"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angular</a:t>
            </a:r>
            <a:r>
              <a:rPr lang="es-ES"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desde</a:t>
            </a:r>
            <a:r>
              <a:rPr lang="es-ES"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eje</a:t>
            </a:r>
            <a:r>
              <a:rPr lang="es-ES" sz="2800" b="1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“d”</a:t>
            </a:r>
            <a:r>
              <a:rPr lang="es-ES" sz="2800" b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medida</a:t>
            </a:r>
            <a:r>
              <a:rPr lang="es-ES"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</a:t>
            </a:r>
            <a:r>
              <a:rPr lang="es-ES"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largo</a:t>
            </a:r>
            <a:r>
              <a:rPr lang="es-ES"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lang="es-ES"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perisferia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tal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lang="es-ES"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2.20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6350" algn="just">
              <a:spcBef>
                <a:spcPts val="910"/>
              </a:spcBef>
            </a:pP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variación</a:t>
            </a:r>
            <a:r>
              <a:rPr lang="es-ES"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doble</a:t>
            </a:r>
            <a:r>
              <a:rPr lang="es-ES"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frecuencia</a:t>
            </a:r>
            <a:r>
              <a:rPr lang="es-ES" sz="2800" spc="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(observar</a:t>
            </a:r>
            <a:r>
              <a:rPr lang="es-ES" sz="2800" b="1" i="1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ecuación</a:t>
            </a:r>
            <a:r>
              <a:rPr lang="es-ES" sz="2800" b="1" i="1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b="1" i="1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figura)</a:t>
            </a:r>
            <a:r>
              <a:rPr lang="es-ES" sz="2800" b="1" i="1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lang="es-ES"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debida</a:t>
            </a:r>
            <a:r>
              <a:rPr lang="es-ES"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mínima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permeancia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eje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“q”.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>
              <a:spcBef>
                <a:spcPts val="1165"/>
              </a:spcBef>
            </a:pP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Ecuación</a:t>
            </a:r>
            <a:r>
              <a:rPr lang="es-ES"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tensiones</a:t>
            </a:r>
            <a:r>
              <a:rPr lang="es-ES"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tres</a:t>
            </a:r>
            <a:r>
              <a:rPr lang="es-ES" sz="2800" b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fases</a:t>
            </a:r>
            <a:r>
              <a:rPr lang="es-ES"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Estator</a:t>
            </a:r>
            <a:endParaRPr lang="es-ES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10160" algn="just">
              <a:spcBef>
                <a:spcPts val="960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83156" y="165100"/>
            <a:ext cx="18220926" cy="82638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6200" algn="just">
              <a:spcBef>
                <a:spcPts val="100"/>
              </a:spcBef>
            </a:pPr>
            <a:r>
              <a:rPr sz="3200" b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Autoinductancias</a:t>
            </a:r>
            <a:r>
              <a:rPr sz="32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3200" b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Estator</a:t>
            </a:r>
            <a:endParaRPr lang="es-ES" sz="3200" b="1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6200" algn="just">
              <a:spcBef>
                <a:spcPts val="100"/>
              </a:spcBef>
            </a:pPr>
            <a:endParaRPr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50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6200" marR="70485" algn="just"/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autoinductancia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</a:t>
            </a:r>
            <a:r>
              <a:rPr sz="2800" b="1" i="1" spc="-7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aa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 igual a la relación (proporción) entre el flujo que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enlaza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el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devanado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“a”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corriente</a:t>
            </a:r>
            <a:r>
              <a:rPr sz="2800" spc="3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“i</a:t>
            </a:r>
            <a:r>
              <a:rPr sz="2800" b="1" spc="-7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 el devanado, suponiendo las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otras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dos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corrientes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igual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cero.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6200" marR="70485" algn="just"/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6200" algn="just">
              <a:spcBef>
                <a:spcPts val="815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inductancia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directamente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proporcional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permeancia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antes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vista.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inductancia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6200" algn="just"/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</a:t>
            </a:r>
            <a:r>
              <a:rPr sz="2800" b="1" i="1" spc="-7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aa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</a:t>
            </a:r>
            <a:r>
              <a:rPr sz="2800" b="1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tiene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lang="es-ES" sz="2800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6200" algn="just"/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10309" indent="-457200" algn="just">
              <a:spcBef>
                <a:spcPts val="950"/>
              </a:spcBef>
              <a:buFont typeface="Arial" panose="020B0604020202020204" pitchFamily="34" charset="0"/>
              <a:buChar char="•"/>
              <a:tabLst>
                <a:tab pos="982344" algn="l"/>
                <a:tab pos="982980" algn="l"/>
              </a:tabLst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3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máximo</a:t>
            </a:r>
            <a:r>
              <a:rPr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θ</a:t>
            </a:r>
            <a:r>
              <a:rPr sz="2800" b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</a:t>
            </a:r>
            <a:r>
              <a:rPr sz="2800" b="1" baseline="3819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</a:p>
          <a:p>
            <a:pPr marL="1210309" indent="-457200" algn="just">
              <a:spcBef>
                <a:spcPts val="20"/>
              </a:spcBef>
              <a:buFont typeface="Arial" panose="020B0604020202020204" pitchFamily="34" charset="0"/>
              <a:buChar char="•"/>
              <a:tabLst>
                <a:tab pos="982344" algn="l"/>
                <a:tab pos="982980" algn="l"/>
              </a:tabLst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mínimo</a:t>
            </a:r>
            <a:r>
              <a:rPr sz="2800" b="1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b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θ</a:t>
            </a:r>
            <a:r>
              <a:rPr sz="2800" b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sz="2800" b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90º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</a:p>
          <a:p>
            <a:pPr marL="1210309" indent="-457200" algn="just">
              <a:spcBef>
                <a:spcPts val="15"/>
              </a:spcBef>
              <a:buFont typeface="Arial" panose="020B0604020202020204" pitchFamily="34" charset="0"/>
              <a:buChar char="•"/>
              <a:tabLst>
                <a:tab pos="982344" algn="l"/>
                <a:tab pos="982980" algn="l"/>
              </a:tabLst>
            </a:pP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otro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máximo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θ =</a:t>
            </a:r>
            <a:r>
              <a:rPr sz="2800" b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180º</a:t>
            </a:r>
            <a:r>
              <a:rPr sz="2800" b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….y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así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sucesivamente.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6200" marR="67945" algn="just"/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Despreciando la presencia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segundas armónicas, la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fmm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fase “a”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tiene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forma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sinusoidal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máximo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centrado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eje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dicha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fase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(fase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“a”)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6200" marR="67945" algn="just"/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6200" marR="68580" algn="just">
              <a:spcBef>
                <a:spcPts val="925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máximo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fmm</a:t>
            </a:r>
            <a:r>
              <a:rPr sz="2800" b="1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fase</a:t>
            </a:r>
            <a:r>
              <a:rPr sz="2800" b="1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“a”</a:t>
            </a:r>
            <a:r>
              <a:rPr sz="2800" b="1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“Na.ia”,</a:t>
            </a:r>
            <a:r>
              <a:rPr sz="2800" b="1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donde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“Na”</a:t>
            </a:r>
            <a:r>
              <a:rPr sz="2800" b="1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número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vueltas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bobinado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fase,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este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caso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bobinado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fase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“a”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466489" y="317500"/>
            <a:ext cx="18106467" cy="6158737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 marR="5080" algn="just"/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1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sz="2800" b="1" spc="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21</a:t>
            </a:r>
            <a:r>
              <a:rPr sz="2800" b="1" spc="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1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</a:t>
            </a:r>
            <a:r>
              <a:rPr sz="2800" spc="1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graficado</a:t>
            </a:r>
            <a:r>
              <a:rPr sz="2800" spc="1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onda</a:t>
            </a:r>
            <a:r>
              <a:rPr sz="2800" spc="1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fmm</a:t>
            </a:r>
            <a:r>
              <a:rPr sz="2800" b="1" spc="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descompuesta</a:t>
            </a:r>
            <a:r>
              <a:rPr sz="2800" spc="1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1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dos</a:t>
            </a:r>
            <a:r>
              <a:rPr sz="2800" spc="1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fmm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sinusoidales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centrada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eje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“d”</a:t>
            </a:r>
            <a:r>
              <a:rPr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otra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eje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“q”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/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/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/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/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/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/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/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/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/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/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/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>
              <a:spcBef>
                <a:spcPts val="830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valor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máximo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cada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componentes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40453" y="6566209"/>
            <a:ext cx="18097419" cy="1876796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 algn="just">
              <a:spcBef>
                <a:spcPts val="195"/>
              </a:spcBef>
            </a:pPr>
            <a:endParaRPr lang="es-ES" sz="2800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>
              <a:spcBef>
                <a:spcPts val="195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razón por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cual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descompone la</a:t>
            </a:r>
            <a:r>
              <a:rPr sz="2800" spc="3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Fmm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principal en componentes</a:t>
            </a:r>
            <a:r>
              <a:rPr sz="2800" spc="6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según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dos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ejes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debido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cada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ellas se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encuentra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espacio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específico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entrehierro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>
              <a:spcBef>
                <a:spcPts val="830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flujo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entrehierro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polo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según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componentes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“d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q”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es: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09033" y="9271083"/>
            <a:ext cx="2356562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nde: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003901" y="9994900"/>
            <a:ext cx="1661160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algn="just">
              <a:spcBef>
                <a:spcPts val="100"/>
              </a:spcBef>
            </a:pP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</a:t>
            </a:r>
            <a:r>
              <a:rPr sz="2800" b="1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</a:t>
            </a:r>
            <a:r>
              <a:rPr sz="2800" b="1" spc="442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</a:t>
            </a:r>
            <a:r>
              <a:rPr sz="2800" b="1" baseline="-10416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</a:t>
            </a:r>
            <a:r>
              <a:rPr lang="es-ES" sz="2800" b="1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97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son</a:t>
            </a:r>
            <a:r>
              <a:rPr sz="2800" spc="4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4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coeficientes</a:t>
            </a:r>
            <a:r>
              <a:rPr sz="2800" spc="409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4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permeabilidad</a:t>
            </a:r>
            <a:r>
              <a:rPr sz="2800" spc="4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4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4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ejes</a:t>
            </a:r>
            <a:r>
              <a:rPr sz="2800" b="1" spc="4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“d”</a:t>
            </a:r>
            <a:r>
              <a:rPr sz="2800" b="1" spc="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4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“q”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respectivamente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52956" y="5369932"/>
            <a:ext cx="5785562" cy="1447800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62322" y="8583058"/>
            <a:ext cx="4114799" cy="1376049"/>
          </a:xfrm>
          <a:prstGeom prst="rect">
            <a:avLst/>
          </a:prstGeom>
        </p:spPr>
      </p:pic>
      <p:sp>
        <p:nvSpPr>
          <p:cNvPr id="12" name="object 6"/>
          <p:cNvSpPr txBox="1"/>
          <p:nvPr/>
        </p:nvSpPr>
        <p:spPr>
          <a:xfrm>
            <a:off x="341392" y="1915547"/>
            <a:ext cx="5821600" cy="217816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913130" marR="5080" indent="-901065" algn="ctr">
              <a:spcBef>
                <a:spcPts val="185"/>
              </a:spcBef>
            </a:pPr>
            <a:r>
              <a:rPr sz="2800" b="1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sz="2800" b="1" i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21:</a:t>
            </a:r>
            <a:r>
              <a:rPr sz="2800" b="1" i="1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Evolución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b="1" i="1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Fmm</a:t>
            </a:r>
            <a:r>
              <a:rPr sz="2800" b="1" i="1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Principal</a:t>
            </a:r>
            <a:r>
              <a:rPr sz="2800" b="1" i="1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b="1" i="1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Fase</a:t>
            </a:r>
            <a:r>
              <a:rPr sz="2800" b="1" i="1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b="1" i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sus</a:t>
            </a:r>
            <a:r>
              <a:rPr sz="2800" b="1" i="1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dos</a:t>
            </a:r>
            <a:r>
              <a:rPr sz="2800" b="1" i="1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Componentes</a:t>
            </a:r>
            <a:r>
              <a:rPr sz="2800" b="1" i="1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Centradas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según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Dos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Ejes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(d</a:t>
            </a:r>
            <a:r>
              <a:rPr sz="2800" b="1" i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q)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4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990556" y="844683"/>
            <a:ext cx="10744200" cy="4319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25354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3556" y="317500"/>
            <a:ext cx="18059400" cy="100129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flujo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total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entrehierro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debido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fase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“a”</a:t>
            </a:r>
            <a:r>
              <a:rPr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>
              <a:spcBef>
                <a:spcPts val="100"/>
              </a:spcBef>
            </a:pP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>
              <a:spcBef>
                <a:spcPts val="100"/>
              </a:spcBef>
            </a:pP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R="5080" algn="just">
              <a:spcBef>
                <a:spcPts val="100"/>
              </a:spcBef>
            </a:pP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											</a:t>
            </a:r>
            <a:r>
              <a:rPr lang="es-ES" sz="2800" b="1" i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ec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s-ES" sz="2800" b="1" i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(2)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55"/>
              </a:spcBef>
            </a:pP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55"/>
              </a:spcBef>
            </a:pP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55"/>
              </a:spcBef>
            </a:pP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/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autoinductacia</a:t>
            </a:r>
            <a:r>
              <a:rPr lang="es-ES" sz="2800" b="1" i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fase</a:t>
            </a:r>
            <a:r>
              <a:rPr lang="es-ES" sz="2800" b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“a”</a:t>
            </a:r>
            <a:r>
              <a:rPr lang="es-ES"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debido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flujo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entrehierro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</a:p>
          <a:p>
            <a:pPr marL="12700" algn="just"/>
            <a:endParaRPr lang="es-ES" sz="2800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/>
            <a:endParaRPr lang="es-ES" sz="2800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/>
            <a:endParaRPr lang="es-ES" sz="2800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/>
            <a:endParaRPr lang="es-ES" sz="2800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/>
            <a:endParaRPr lang="es-ES" sz="2800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/>
            <a:endParaRPr lang="es-ES" sz="2800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/>
            <a:endParaRPr lang="es-ES" sz="2800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/>
            <a:endParaRPr lang="es-ES" sz="2800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8100" algn="just">
              <a:spcBef>
                <a:spcPts val="100"/>
              </a:spcBef>
            </a:pP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i="1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autoinductancia</a:t>
            </a:r>
            <a:r>
              <a:rPr lang="es-ES" sz="2800" b="1" i="1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total</a:t>
            </a:r>
            <a:r>
              <a:rPr lang="es-ES" sz="2800" b="1" i="1" spc="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</a:t>
            </a:r>
            <a:r>
              <a:rPr lang="es-ES" sz="2800" b="1" i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</a:t>
            </a:r>
            <a:r>
              <a:rPr lang="es-ES" sz="2800" b="1" i="1" spc="-7" baseline="-1234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aa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</a:t>
            </a:r>
            <a:r>
              <a:rPr lang="es-ES" sz="2800" b="1" i="1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obtiene</a:t>
            </a:r>
            <a:r>
              <a:rPr lang="es-ES"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adicionando</a:t>
            </a:r>
            <a:r>
              <a:rPr lang="es-ES" sz="2800" spc="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spc="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anterior</a:t>
            </a:r>
            <a:r>
              <a:rPr lang="es-ES" sz="2800" spc="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inductancia</a:t>
            </a:r>
            <a:r>
              <a:rPr lang="es-ES" sz="2800" spc="1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</a:t>
            </a:r>
            <a:r>
              <a:rPr lang="es-ES" sz="2800" b="1" i="1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</a:t>
            </a:r>
            <a:r>
              <a:rPr lang="es-ES" sz="2800" b="1" i="1" spc="-15" baseline="-10416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</a:t>
            </a:r>
            <a:r>
              <a:rPr lang="es-ES"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8100" algn="just"/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representa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flujo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dispersión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cruza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entrehierro,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así:</a:t>
            </a:r>
          </a:p>
          <a:p>
            <a:pPr marL="38100" algn="just"/>
            <a:endParaRPr lang="es-ES" sz="2800" spc="2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8100" algn="just"/>
            <a:endParaRPr lang="es-ES" sz="2800" spc="2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8100" algn="just"/>
            <a:endParaRPr lang="es-ES" sz="2800" spc="2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8100" algn="just"/>
            <a:endParaRPr lang="es-ES" sz="2800" spc="2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8100" algn="just"/>
            <a:endParaRPr lang="es-ES" sz="2800" spc="2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64874" y="1727600"/>
            <a:ext cx="506857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spcBef>
                <a:spcPts val="100"/>
              </a:spcBef>
            </a:pPr>
            <a:r>
              <a:rPr sz="1200" spc="-5" dirty="0">
                <a:latin typeface="Microsoft Sans Serif"/>
                <a:cs typeface="Microsoft Sans Serif"/>
              </a:rPr>
              <a:t>:</a:t>
            </a:r>
            <a:endParaRPr sz="1200" dirty="0">
              <a:latin typeface="Microsoft Sans Serif"/>
              <a:cs typeface="Microsoft Sans Serif"/>
            </a:endParaRP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66756" y="898412"/>
            <a:ext cx="5029200" cy="2467088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26020" y="8206633"/>
            <a:ext cx="4788936" cy="2245467"/>
          </a:xfrm>
          <a:prstGeom prst="rect">
            <a:avLst/>
          </a:prstGeom>
        </p:spPr>
      </p:pic>
      <p:grpSp>
        <p:nvGrpSpPr>
          <p:cNvPr id="27" name="Grupo 26"/>
          <p:cNvGrpSpPr/>
          <p:nvPr/>
        </p:nvGrpSpPr>
        <p:grpSpPr>
          <a:xfrm>
            <a:off x="6914356" y="3946412"/>
            <a:ext cx="5486400" cy="3185907"/>
            <a:chOff x="21237557" y="2672351"/>
            <a:chExt cx="2240591" cy="1291565"/>
          </a:xfrm>
        </p:grpSpPr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614965" y="2672351"/>
              <a:ext cx="909820" cy="40380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875703" y="3233361"/>
              <a:ext cx="1602445" cy="730555"/>
            </a:xfrm>
            <a:prstGeom prst="rect">
              <a:avLst/>
            </a:prstGeom>
          </p:spPr>
        </p:pic>
        <p:grpSp>
          <p:nvGrpSpPr>
            <p:cNvPr id="23" name="object 23"/>
            <p:cNvGrpSpPr/>
            <p:nvPr/>
          </p:nvGrpSpPr>
          <p:grpSpPr>
            <a:xfrm>
              <a:off x="21237557" y="3803840"/>
              <a:ext cx="504825" cy="100330"/>
              <a:chOff x="2271712" y="3760025"/>
              <a:chExt cx="504825" cy="100330"/>
            </a:xfrm>
          </p:grpSpPr>
          <p:sp>
            <p:nvSpPr>
              <p:cNvPr id="24" name="object 24"/>
              <p:cNvSpPr/>
              <p:nvPr/>
            </p:nvSpPr>
            <p:spPr>
              <a:xfrm>
                <a:off x="2276475" y="3764787"/>
                <a:ext cx="495300" cy="90805"/>
              </a:xfrm>
              <a:custGeom>
                <a:avLst/>
                <a:gdLst/>
                <a:ahLst/>
                <a:cxnLst/>
                <a:rect l="l" t="t" r="r" b="b"/>
                <a:pathLst>
                  <a:path w="495300" h="90804">
                    <a:moveTo>
                      <a:pt x="371475" y="0"/>
                    </a:moveTo>
                    <a:lnTo>
                      <a:pt x="371475" y="22732"/>
                    </a:lnTo>
                    <a:lnTo>
                      <a:pt x="0" y="22732"/>
                    </a:lnTo>
                    <a:lnTo>
                      <a:pt x="0" y="68072"/>
                    </a:lnTo>
                    <a:lnTo>
                      <a:pt x="371475" y="68072"/>
                    </a:lnTo>
                    <a:lnTo>
                      <a:pt x="371475" y="90804"/>
                    </a:lnTo>
                    <a:lnTo>
                      <a:pt x="495300" y="45339"/>
                    </a:lnTo>
                    <a:lnTo>
                      <a:pt x="371475" y="0"/>
                    </a:lnTo>
                    <a:close/>
                  </a:path>
                </a:pathLst>
              </a:custGeom>
              <a:solidFill>
                <a:srgbClr val="C5D9F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5" name="object 25"/>
              <p:cNvSpPr/>
              <p:nvPr/>
            </p:nvSpPr>
            <p:spPr>
              <a:xfrm>
                <a:off x="2276475" y="3764787"/>
                <a:ext cx="495300" cy="90805"/>
              </a:xfrm>
              <a:custGeom>
                <a:avLst/>
                <a:gdLst/>
                <a:ahLst/>
                <a:cxnLst/>
                <a:rect l="l" t="t" r="r" b="b"/>
                <a:pathLst>
                  <a:path w="495300" h="90804">
                    <a:moveTo>
                      <a:pt x="0" y="22732"/>
                    </a:moveTo>
                    <a:lnTo>
                      <a:pt x="371475" y="22732"/>
                    </a:lnTo>
                    <a:lnTo>
                      <a:pt x="371475" y="0"/>
                    </a:lnTo>
                    <a:lnTo>
                      <a:pt x="495300" y="45339"/>
                    </a:lnTo>
                    <a:lnTo>
                      <a:pt x="371475" y="90804"/>
                    </a:lnTo>
                    <a:lnTo>
                      <a:pt x="371475" y="68072"/>
                    </a:lnTo>
                    <a:lnTo>
                      <a:pt x="0" y="68072"/>
                    </a:lnTo>
                    <a:lnTo>
                      <a:pt x="0" y="22732"/>
                    </a:lnTo>
                    <a:close/>
                  </a:path>
                </a:pathLst>
              </a:custGeom>
              <a:ln w="952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26" name="object 26"/>
            <p:cNvSpPr/>
            <p:nvPr/>
          </p:nvSpPr>
          <p:spPr>
            <a:xfrm>
              <a:off x="21423294" y="2727833"/>
              <a:ext cx="0" cy="295275"/>
            </a:xfrm>
            <a:custGeom>
              <a:avLst/>
              <a:gdLst/>
              <a:ahLst/>
              <a:cxnLst/>
              <a:rect l="l" t="t" r="r" b="b"/>
              <a:pathLst>
                <a:path h="295275">
                  <a:moveTo>
                    <a:pt x="0" y="0"/>
                  </a:moveTo>
                  <a:lnTo>
                    <a:pt x="0" y="295275"/>
                  </a:lnTo>
                </a:path>
              </a:pathLst>
            </a:custGeom>
            <a:ln w="19050">
              <a:solidFill>
                <a:srgbClr val="1F48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3556" y="317500"/>
            <a:ext cx="18059400" cy="104669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algn="just"/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arrollamientos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las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fases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“b”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“c”</a:t>
            </a:r>
            <a:r>
              <a:rPr lang="es-ES"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son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idénticos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la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fase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“a”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pero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encuentran,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físicamente,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desfasados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120º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240º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respectivamente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esto,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expresado matemáticamente,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queda:</a:t>
            </a:r>
          </a:p>
          <a:p>
            <a:pPr marL="38100" algn="just"/>
            <a:endParaRPr lang="es-ES" sz="2800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8100" algn="just"/>
            <a:endParaRPr lang="es-ES" sz="2800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8100" algn="just"/>
            <a:endParaRPr lang="es-ES" sz="2800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8100" algn="just"/>
            <a:endParaRPr lang="es-ES" sz="2800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8100" algn="just"/>
            <a:endParaRPr lang="es-ES" sz="2800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8100" algn="just"/>
            <a:endParaRPr lang="es-ES" sz="2800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8100" algn="just"/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variación</a:t>
            </a:r>
            <a:r>
              <a:rPr lang="es-ES"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</a:t>
            </a:r>
            <a:r>
              <a:rPr lang="es-ES" sz="2800" b="1" i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</a:t>
            </a:r>
            <a:r>
              <a:rPr lang="es-ES" sz="2800" b="1" i="1" spc="-7" baseline="-1234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aa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”,</a:t>
            </a:r>
            <a:r>
              <a:rPr lang="es-ES"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</a:t>
            </a:r>
            <a:r>
              <a:rPr lang="es-ES" sz="2800" b="1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</a:t>
            </a:r>
            <a:r>
              <a:rPr lang="es-ES" sz="2800" b="1" i="1" baseline="-1234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bb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</a:t>
            </a:r>
            <a:r>
              <a:rPr lang="es-ES"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spc="4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</a:t>
            </a:r>
            <a:r>
              <a:rPr lang="es-ES" sz="2800" b="1" i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</a:t>
            </a:r>
            <a:r>
              <a:rPr lang="es-ES" sz="2800" b="1" i="1" spc="-7" baseline="-1234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cc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</a:t>
            </a:r>
            <a:r>
              <a:rPr lang="es-ES" sz="2800" b="1" spc="-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posición</a:t>
            </a:r>
            <a:r>
              <a:rPr lang="es-ES"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θ”</a:t>
            </a:r>
            <a:r>
              <a:rPr lang="es-ES"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siguiente</a:t>
            </a:r>
          </a:p>
          <a:p>
            <a:pPr marL="38100" algn="just"/>
            <a:endParaRPr lang="es-ES" sz="2800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8100" algn="just"/>
            <a:endParaRPr lang="es-ES" sz="2800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8100" algn="just"/>
            <a:endParaRPr lang="es-ES" sz="2800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8100" algn="just"/>
            <a:endParaRPr lang="es-ES" sz="2800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8100" algn="just"/>
            <a:endParaRPr lang="es-ES" sz="2800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8100" algn="just"/>
            <a:endParaRPr lang="es-ES" sz="2800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8100" algn="just"/>
            <a:endParaRPr lang="es-ES" sz="2800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8100" algn="just"/>
            <a:endParaRPr lang="es-ES" sz="2800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8100" algn="just"/>
            <a:endParaRPr lang="es-ES" sz="2800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8100" algn="just"/>
            <a:endParaRPr lang="es-ES" sz="2800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8100" algn="just"/>
            <a:endParaRPr lang="es-ES" sz="2800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8100" algn="just"/>
            <a:endParaRPr lang="es-ES" sz="2800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8100" algn="just"/>
            <a:endParaRPr lang="es-ES" sz="2800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8100" algn="ctr"/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22: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Variación</a:t>
            </a:r>
            <a:r>
              <a:rPr lang="es-ES" sz="2800" b="1" i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Autoinductancia</a:t>
            </a:r>
            <a:r>
              <a:rPr lang="es-ES" sz="2800" b="1" i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lang="es-ES" sz="2800" b="1" i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Fase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</a:t>
            </a:r>
            <a:r>
              <a:rPr lang="es-ES"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Estator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(fase</a:t>
            </a:r>
            <a:r>
              <a:rPr lang="es-ES"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a)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8100">
              <a:lnSpc>
                <a:spcPts val="1410"/>
              </a:lnSpc>
            </a:pPr>
            <a:endParaRPr lang="es-ES" sz="1200" dirty="0">
              <a:latin typeface="Microsoft Sans Serif"/>
              <a:cs typeface="Microsoft Sans Serif"/>
            </a:endParaRPr>
          </a:p>
          <a:p>
            <a:pPr marL="38100">
              <a:lnSpc>
                <a:spcPts val="1410"/>
              </a:lnSpc>
            </a:pPr>
            <a:endParaRPr lang="es-ES" sz="1200" dirty="0">
              <a:latin typeface="Microsoft Sans Serif"/>
              <a:cs typeface="Microsoft Sans Serif"/>
            </a:endParaRPr>
          </a:p>
          <a:p>
            <a:pPr marL="12700"/>
            <a:endParaRPr sz="1200" dirty="0">
              <a:latin typeface="Microsoft Sans Serif"/>
              <a:cs typeface="Microsoft Sans Serif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66756" y="1308100"/>
            <a:ext cx="5029200" cy="1905000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75956" y="4284674"/>
            <a:ext cx="10134600" cy="517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88569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5374" y="241300"/>
            <a:ext cx="18127581" cy="9392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800" b="1" i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Inductancias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Mutuas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Estator</a:t>
            </a:r>
            <a:endParaRPr lang="es-ES" sz="2800" b="1" i="1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>
              <a:spcBef>
                <a:spcPts val="100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10160" algn="just">
              <a:spcBef>
                <a:spcPts val="960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inductancias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mutuas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arrollamientos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estator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también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presentan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segunda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armónica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debido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forma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rotor.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20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/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inductancia mutua siempre es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negativa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tienen su valor máximo absoluto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cuando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polos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Norte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Sur se encuentran equidistantes de los centros de los dos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devanados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cuestión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>
              <a:spcBef>
                <a:spcPts val="819"/>
              </a:spcBef>
            </a:pP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Así,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ejemplo,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lab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</a:t>
            </a:r>
            <a:r>
              <a:rPr sz="2800" b="1"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tiene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máximo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absoluto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cuando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θ</a:t>
            </a:r>
            <a:r>
              <a:rPr sz="2800" b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-30º</a:t>
            </a:r>
            <a:r>
              <a:rPr sz="2800" b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θ</a:t>
            </a:r>
            <a:r>
              <a:rPr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150º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.</a:t>
            </a:r>
            <a:endParaRPr lang="es-ES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>
              <a:spcBef>
                <a:spcPts val="819"/>
              </a:spcBef>
            </a:pP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3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inductancia</a:t>
            </a:r>
            <a:r>
              <a:rPr lang="es-ES" sz="2800" spc="3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mutua</a:t>
            </a:r>
            <a:r>
              <a:rPr lang="es-ES" sz="2800" spc="3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</a:t>
            </a:r>
            <a:r>
              <a:rPr lang="es-ES" sz="2800" b="1" i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lab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spc="3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calcula</a:t>
            </a:r>
            <a:r>
              <a:rPr lang="es-ES" sz="2800" spc="3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evaluando</a:t>
            </a:r>
            <a:r>
              <a:rPr lang="es-ES" sz="2800" spc="3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3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flujo</a:t>
            </a:r>
            <a:r>
              <a:rPr lang="es-ES" sz="2800" spc="3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3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3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entrehierro</a:t>
            </a:r>
            <a:r>
              <a:rPr lang="es-ES" sz="2800" spc="4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</a:t>
            </a:r>
            <a:r>
              <a:rPr lang="es-ES" sz="2800" b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</a:t>
            </a:r>
            <a:r>
              <a:rPr lang="es-ES" sz="2800" b="1" spc="-7" baseline="-10416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gba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</a:t>
            </a:r>
          </a:p>
          <a:p>
            <a:pPr marL="12700" algn="just">
              <a:spcBef>
                <a:spcPts val="100"/>
              </a:spcBef>
            </a:pP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enlazado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lang="es-ES"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fase</a:t>
            </a:r>
            <a:r>
              <a:rPr lang="es-ES"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“b”</a:t>
            </a:r>
            <a:r>
              <a:rPr lang="es-ES" sz="2800" b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cuando</a:t>
            </a:r>
            <a:r>
              <a:rPr lang="es-ES" sz="2800" spc="3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encuentra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excitada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solamente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fase</a:t>
            </a:r>
            <a:r>
              <a:rPr lang="es-ES"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“a”,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>
              <a:spcBef>
                <a:spcPts val="919"/>
              </a:spcBef>
            </a:pP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 calcular el flujo concatenado por la</a:t>
            </a:r>
            <a:r>
              <a:rPr lang="es-ES" sz="2800" spc="3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fase “b”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partir de la expresión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flujo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fase “a”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debe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reemplazar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“θ”</a:t>
            </a:r>
            <a:r>
              <a:rPr lang="es-ES" sz="2800" b="1" spc="3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la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ecuaciones (2),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“(θ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- 2π/3)”,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 lo que queda: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>
              <a:spcBef>
                <a:spcPts val="819"/>
              </a:spcBef>
            </a:pP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>
              <a:spcBef>
                <a:spcPts val="819"/>
              </a:spcBef>
            </a:pP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>
              <a:spcBef>
                <a:spcPts val="819"/>
              </a:spcBef>
            </a:pP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>
              <a:spcBef>
                <a:spcPts val="819"/>
              </a:spcBef>
            </a:pP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>
              <a:spcBef>
                <a:spcPts val="819"/>
              </a:spcBef>
            </a:pP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>
              <a:spcBef>
                <a:spcPts val="819"/>
              </a:spcBef>
            </a:pP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>
              <a:spcBef>
                <a:spcPts val="819"/>
              </a:spcBef>
            </a:pP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5956" y="5955945"/>
            <a:ext cx="7162800" cy="3631497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10876756" y="7454526"/>
            <a:ext cx="6781800" cy="2768974"/>
            <a:chOff x="2443162" y="5174513"/>
            <a:chExt cx="2678430" cy="884555"/>
          </a:xfrm>
        </p:grpSpPr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76866" y="5174513"/>
              <a:ext cx="2144309" cy="884124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2447925" y="5832220"/>
              <a:ext cx="609600" cy="90805"/>
            </a:xfrm>
            <a:custGeom>
              <a:avLst/>
              <a:gdLst/>
              <a:ahLst/>
              <a:cxnLst/>
              <a:rect l="l" t="t" r="r" b="b"/>
              <a:pathLst>
                <a:path w="609600" h="90804">
                  <a:moveTo>
                    <a:pt x="457200" y="0"/>
                  </a:moveTo>
                  <a:lnTo>
                    <a:pt x="457200" y="22733"/>
                  </a:lnTo>
                  <a:lnTo>
                    <a:pt x="0" y="22733"/>
                  </a:lnTo>
                  <a:lnTo>
                    <a:pt x="0" y="68072"/>
                  </a:lnTo>
                  <a:lnTo>
                    <a:pt x="457200" y="68072"/>
                  </a:lnTo>
                  <a:lnTo>
                    <a:pt x="457200" y="90804"/>
                  </a:lnTo>
                  <a:lnTo>
                    <a:pt x="609600" y="45338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C5D9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447925" y="5832220"/>
              <a:ext cx="609600" cy="90805"/>
            </a:xfrm>
            <a:custGeom>
              <a:avLst/>
              <a:gdLst/>
              <a:ahLst/>
              <a:cxnLst/>
              <a:rect l="l" t="t" r="r" b="b"/>
              <a:pathLst>
                <a:path w="609600" h="90804">
                  <a:moveTo>
                    <a:pt x="0" y="22733"/>
                  </a:moveTo>
                  <a:lnTo>
                    <a:pt x="457200" y="22733"/>
                  </a:lnTo>
                  <a:lnTo>
                    <a:pt x="457200" y="0"/>
                  </a:lnTo>
                  <a:lnTo>
                    <a:pt x="609600" y="45338"/>
                  </a:lnTo>
                  <a:lnTo>
                    <a:pt x="457200" y="90804"/>
                  </a:lnTo>
                  <a:lnTo>
                    <a:pt x="457200" y="68072"/>
                  </a:lnTo>
                  <a:lnTo>
                    <a:pt x="0" y="68072"/>
                  </a:lnTo>
                  <a:lnTo>
                    <a:pt x="0" y="22733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Rectángulo 2"/>
          <p:cNvSpPr/>
          <p:nvPr/>
        </p:nvSpPr>
        <p:spPr>
          <a:xfrm>
            <a:off x="8971756" y="6472479"/>
            <a:ext cx="960119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spcBef>
                <a:spcPts val="819"/>
              </a:spcBef>
            </a:pP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inductancia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mutua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</a:t>
            </a:r>
            <a:r>
              <a:rPr lang="es-ES"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fases</a:t>
            </a:r>
            <a:r>
              <a:rPr lang="es-ES" sz="2800" b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“a”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b”</a:t>
            </a:r>
            <a:r>
              <a:rPr lang="es-ES"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debido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flujo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entrehierro,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es: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5374" y="241300"/>
            <a:ext cx="18127581" cy="72353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819"/>
              </a:spcBef>
            </a:pP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1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inductancia</a:t>
            </a:r>
            <a:r>
              <a:rPr lang="es-ES" sz="2800" spc="1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mutua</a:t>
            </a:r>
            <a:r>
              <a:rPr lang="es-ES" sz="2800" spc="1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</a:t>
            </a:r>
            <a:r>
              <a:rPr lang="es-ES" sz="2800" spc="1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z="2800" spc="1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fases</a:t>
            </a:r>
            <a:r>
              <a:rPr lang="es-ES" sz="2800" b="1" spc="1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“a”</a:t>
            </a:r>
            <a:r>
              <a:rPr lang="es-ES" sz="2800" b="1" spc="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spc="1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b”</a:t>
            </a:r>
            <a:r>
              <a:rPr lang="es-ES" sz="2800" b="1" spc="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debido</a:t>
            </a:r>
            <a:r>
              <a:rPr lang="es-ES" sz="2800" spc="1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</a:t>
            </a:r>
            <a:r>
              <a:rPr lang="es-ES" sz="2800" spc="1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flujo</a:t>
            </a:r>
            <a:r>
              <a:rPr lang="es-ES" sz="2800" spc="1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1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1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entrehierro considerando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flujo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dispersión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es:</a:t>
            </a:r>
          </a:p>
          <a:p>
            <a:pPr marL="12700" algn="just">
              <a:spcBef>
                <a:spcPts val="819"/>
              </a:spcBef>
            </a:pPr>
            <a:endParaRPr lang="es-ES" sz="2800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>
              <a:spcBef>
                <a:spcPts val="819"/>
              </a:spcBef>
            </a:pPr>
            <a:endParaRPr lang="es-ES" sz="2800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>
              <a:spcBef>
                <a:spcPts val="819"/>
              </a:spcBef>
            </a:pPr>
            <a:endParaRPr lang="es-ES" sz="2800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>
              <a:spcBef>
                <a:spcPts val="819"/>
              </a:spcBef>
            </a:pP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Haciendo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mismo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análisis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fases</a:t>
            </a:r>
            <a:r>
              <a:rPr lang="es-ES"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“b”</a:t>
            </a:r>
            <a:r>
              <a:rPr lang="es-ES"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“c”</a:t>
            </a:r>
          </a:p>
          <a:p>
            <a:pPr marL="12700" algn="just">
              <a:spcBef>
                <a:spcPts val="819"/>
              </a:spcBef>
            </a:pPr>
            <a:endParaRPr lang="es-ES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>
              <a:spcBef>
                <a:spcPts val="819"/>
              </a:spcBef>
            </a:pPr>
            <a:endParaRPr lang="es-ES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>
              <a:spcBef>
                <a:spcPts val="819"/>
              </a:spcBef>
            </a:pPr>
            <a:endParaRPr lang="es-ES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>
              <a:spcBef>
                <a:spcPts val="819"/>
              </a:spcBef>
            </a:pPr>
            <a:endParaRPr lang="es-ES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>
              <a:spcBef>
                <a:spcPts val="819"/>
              </a:spcBef>
            </a:pP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lang="es-ES" sz="2800" b="1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23</a:t>
            </a:r>
            <a:r>
              <a:rPr lang="es-ES" sz="2800" b="1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grafica</a:t>
            </a:r>
            <a:r>
              <a:rPr lang="es-ES"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variación</a:t>
            </a:r>
            <a:r>
              <a:rPr lang="es-ES"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inductancia</a:t>
            </a:r>
            <a:r>
              <a:rPr lang="es-ES"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mutua</a:t>
            </a:r>
            <a:r>
              <a:rPr lang="es-ES"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</a:t>
            </a:r>
            <a:r>
              <a:rPr lang="es-ES"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arrollamientos</a:t>
            </a:r>
            <a:r>
              <a:rPr lang="es-ES"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estator.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>
              <a:spcBef>
                <a:spcPts val="819"/>
              </a:spcBef>
            </a:pPr>
            <a:endParaRPr lang="es-ES" sz="1400" dirty="0">
              <a:latin typeface="Arial"/>
              <a:cs typeface="Arial"/>
            </a:endParaRPr>
          </a:p>
          <a:p>
            <a:pPr marL="12700" algn="just">
              <a:spcBef>
                <a:spcPts val="819"/>
              </a:spcBef>
            </a:pPr>
            <a:endParaRPr lang="es-ES" sz="1400" dirty="0">
              <a:latin typeface="Microsoft Sans Serif"/>
              <a:cs typeface="Microsoft Sans Serif"/>
            </a:endParaRPr>
          </a:p>
          <a:p>
            <a:pPr marL="12700" algn="just">
              <a:spcBef>
                <a:spcPts val="819"/>
              </a:spcBef>
            </a:pPr>
            <a:endParaRPr lang="es-ES" sz="1400" dirty="0">
              <a:latin typeface="Microsoft Sans Serif"/>
              <a:cs typeface="Microsoft Sans Serif"/>
            </a:endParaRPr>
          </a:p>
          <a:p>
            <a:pPr marL="12700" algn="just">
              <a:spcBef>
                <a:spcPts val="819"/>
              </a:spcBef>
            </a:pPr>
            <a:endParaRPr lang="es-ES" sz="1400" dirty="0">
              <a:latin typeface="Arial"/>
              <a:cs typeface="Arial"/>
            </a:endParaRPr>
          </a:p>
          <a:p>
            <a:pPr marL="12700" algn="just">
              <a:spcBef>
                <a:spcPts val="819"/>
              </a:spcBef>
            </a:pPr>
            <a:endParaRPr sz="1200" dirty="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6609556" y="927100"/>
            <a:ext cx="5791200" cy="1828800"/>
            <a:chOff x="2586037" y="6669862"/>
            <a:chExt cx="2629535" cy="817880"/>
          </a:xfrm>
        </p:grpSpPr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30191" y="6669862"/>
              <a:ext cx="2585172" cy="817525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2590800" y="7248905"/>
              <a:ext cx="609600" cy="90805"/>
            </a:xfrm>
            <a:custGeom>
              <a:avLst/>
              <a:gdLst/>
              <a:ahLst/>
              <a:cxnLst/>
              <a:rect l="l" t="t" r="r" b="b"/>
              <a:pathLst>
                <a:path w="609600" h="90804">
                  <a:moveTo>
                    <a:pt x="457200" y="0"/>
                  </a:moveTo>
                  <a:lnTo>
                    <a:pt x="457200" y="22605"/>
                  </a:lnTo>
                  <a:lnTo>
                    <a:pt x="0" y="22605"/>
                  </a:lnTo>
                  <a:lnTo>
                    <a:pt x="0" y="68072"/>
                  </a:lnTo>
                  <a:lnTo>
                    <a:pt x="457200" y="68072"/>
                  </a:lnTo>
                  <a:lnTo>
                    <a:pt x="457200" y="90804"/>
                  </a:lnTo>
                  <a:lnTo>
                    <a:pt x="609600" y="45338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C5D9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590800" y="7248905"/>
              <a:ext cx="609600" cy="90805"/>
            </a:xfrm>
            <a:custGeom>
              <a:avLst/>
              <a:gdLst/>
              <a:ahLst/>
              <a:cxnLst/>
              <a:rect l="l" t="t" r="r" b="b"/>
              <a:pathLst>
                <a:path w="609600" h="90804">
                  <a:moveTo>
                    <a:pt x="0" y="22605"/>
                  </a:moveTo>
                  <a:lnTo>
                    <a:pt x="457200" y="22605"/>
                  </a:lnTo>
                  <a:lnTo>
                    <a:pt x="457200" y="0"/>
                  </a:lnTo>
                  <a:lnTo>
                    <a:pt x="609600" y="45338"/>
                  </a:lnTo>
                  <a:lnTo>
                    <a:pt x="457200" y="90804"/>
                  </a:lnTo>
                  <a:lnTo>
                    <a:pt x="457200" y="68072"/>
                  </a:lnTo>
                  <a:lnTo>
                    <a:pt x="0" y="68072"/>
                  </a:lnTo>
                  <a:lnTo>
                    <a:pt x="0" y="2260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9" name="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20045" y="3440906"/>
            <a:ext cx="5780249" cy="1905794"/>
          </a:xfrm>
          <a:prstGeom prst="rect">
            <a:avLst/>
          </a:prstGeom>
        </p:spPr>
      </p:pic>
      <p:pic>
        <p:nvPicPr>
          <p:cNvPr id="20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829147" y="5838314"/>
            <a:ext cx="9448800" cy="4232786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489756" y="9828654"/>
            <a:ext cx="181275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6350" indent="11113" algn="ctr">
              <a:spcBef>
                <a:spcPts val="185"/>
              </a:spcBef>
            </a:pP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lang="es-ES" sz="2800" b="1" i="1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23:</a:t>
            </a:r>
            <a:r>
              <a:rPr lang="es-ES" sz="2800" b="1" i="1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Variación</a:t>
            </a:r>
            <a:r>
              <a:rPr lang="es-ES" sz="2800" b="1" i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i="1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Inductancia</a:t>
            </a:r>
            <a:r>
              <a:rPr lang="es-ES" sz="2800" b="1" i="1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Mutual</a:t>
            </a:r>
            <a:r>
              <a:rPr lang="es-ES" sz="2800" b="1" i="1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</a:t>
            </a:r>
            <a:r>
              <a:rPr lang="es-ES" sz="2800" b="1" i="1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dos</a:t>
            </a:r>
            <a:r>
              <a:rPr lang="es-ES" sz="2800" b="1" i="1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Arrollamientos</a:t>
            </a:r>
            <a:r>
              <a:rPr lang="es-ES" sz="2800" b="1" i="1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2800" b="1" i="1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Estator</a:t>
            </a:r>
            <a:r>
              <a:rPr lang="es-ES" sz="2800" b="1" i="1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(fase</a:t>
            </a:r>
            <a:r>
              <a:rPr lang="es-ES" sz="2800" b="1" i="1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y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b)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866269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467760" y="393700"/>
            <a:ext cx="17876596" cy="10290638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 algn="just"/>
            <a:r>
              <a:rPr sz="2800" b="1" i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Inductancias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Mutuas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</a:t>
            </a:r>
            <a:r>
              <a:rPr sz="2800" b="1" i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Arrollamientos</a:t>
            </a:r>
            <a:r>
              <a:rPr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Estator</a:t>
            </a:r>
            <a:r>
              <a:rPr sz="2800" b="1" i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b="1" i="1" spc="3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Rotor</a:t>
            </a:r>
            <a:endParaRPr lang="es-ES" sz="2800" b="1" i="1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/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>
              <a:spcBef>
                <a:spcPts val="955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Despreciando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variaciones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el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entrehierro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debidas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ranuras</a:t>
            </a:r>
            <a:r>
              <a:rPr sz="2800" spc="3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estator,</a:t>
            </a:r>
            <a:r>
              <a:rPr sz="2800" spc="3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circuito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rotórico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una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permeancia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constante.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tanto,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variaciones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inductancias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mutuas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son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debidas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movimiento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relativo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arrollamientos.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13335" algn="just">
              <a:spcBef>
                <a:spcPts val="925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Cuando</a:t>
            </a:r>
            <a:r>
              <a:rPr sz="2800" spc="1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1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devanado</a:t>
            </a:r>
            <a:r>
              <a:rPr sz="2800" spc="1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1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estator</a:t>
            </a:r>
            <a:r>
              <a:rPr sz="2800" spc="1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1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encuentra</a:t>
            </a:r>
            <a:r>
              <a:rPr sz="2800" spc="1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alineado</a:t>
            </a:r>
            <a:r>
              <a:rPr sz="2800" spc="1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sz="2800" spc="1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1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arrollamiento</a:t>
            </a:r>
            <a:r>
              <a:rPr sz="2800" spc="1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1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rotor,</a:t>
            </a:r>
            <a:r>
              <a:rPr sz="2800" spc="1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flujo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concatenado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ambos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arrollamientos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máximo.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8255" algn="just">
              <a:spcBef>
                <a:spcPts val="910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Cuando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dos arrollamientos se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encuentran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desplazados 90º</a:t>
            </a:r>
            <a:r>
              <a:rPr sz="2800" spc="3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flujo</a:t>
            </a:r>
            <a:r>
              <a:rPr sz="2800" spc="3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concatenado</a:t>
            </a:r>
            <a:r>
              <a:rPr sz="2800" spc="3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dos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arrollamientos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cero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inductancia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mutual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también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cero.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715" algn="just">
              <a:spcBef>
                <a:spcPts val="925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Tomando en cuenta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distribución sinusoidal de la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Fmm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onda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flujo, se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pueden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escribir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ecuaciones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inductancia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mutua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fase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“a”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circuito</a:t>
            </a:r>
            <a:r>
              <a:rPr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rotórico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715" algn="just">
              <a:spcBef>
                <a:spcPts val="925"/>
              </a:spcBef>
            </a:pP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715" algn="just">
              <a:spcBef>
                <a:spcPts val="925"/>
              </a:spcBef>
            </a:pP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715" algn="just">
              <a:spcBef>
                <a:spcPts val="925"/>
              </a:spcBef>
            </a:pP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715" algn="just">
              <a:spcBef>
                <a:spcPts val="925"/>
              </a:spcBef>
            </a:pP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715" algn="just">
              <a:spcBef>
                <a:spcPts val="925"/>
              </a:spcBef>
            </a:pP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>
              <a:spcBef>
                <a:spcPts val="195"/>
              </a:spcBef>
            </a:pPr>
            <a:endParaRPr lang="es-ES" sz="2800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>
              <a:spcBef>
                <a:spcPts val="195"/>
              </a:spcBef>
            </a:pP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Considerando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inductancia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mutua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fase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“b”</a:t>
            </a:r>
            <a:r>
              <a:rPr lang="es-ES"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circuito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rotórico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“θ”</a:t>
            </a:r>
            <a:r>
              <a:rPr lang="es-ES"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 reemplazado por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(θ - 2π/3).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el caso de la</a:t>
            </a:r>
            <a:r>
              <a:rPr lang="es-ES" sz="2800" spc="3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fase “c”, “θ”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 reemplazado por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(θ + 2π/3)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14604" algn="just">
              <a:spcBef>
                <a:spcPts val="925"/>
              </a:spcBef>
            </a:pP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Hasta acá se han obtenido todas las expresiones correspondientes a las inductancias que aparecen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ecuación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estator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85756" y="5729780"/>
            <a:ext cx="3810000" cy="2969720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467759" y="0"/>
            <a:ext cx="17876596" cy="7212872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algn="just">
              <a:spcBef>
                <a:spcPts val="40"/>
              </a:spcBef>
            </a:pP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/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Recordar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la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ecuación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flujo:</a:t>
            </a:r>
          </a:p>
          <a:p>
            <a:pPr marL="12700" algn="just"/>
            <a:endParaRPr lang="es-ES" sz="2800" b="1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/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Sustituyendo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expresiones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encontradas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anterior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obtiene:</a:t>
            </a:r>
          </a:p>
          <a:p>
            <a:pPr marL="12700" algn="just"/>
            <a:endParaRPr lang="es-ES" sz="2800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/>
            <a:r>
              <a:rPr lang="es-ES" sz="2800" dirty="0">
                <a:latin typeface="Microsoft Sans Serif"/>
                <a:cs typeface="Microsoft Sans Serif"/>
              </a:rPr>
              <a:t>Y </a:t>
            </a:r>
            <a:r>
              <a:rPr lang="es-ES" sz="2800" spc="-5" dirty="0">
                <a:latin typeface="Microsoft Sans Serif"/>
                <a:cs typeface="Microsoft Sans Serif"/>
              </a:rPr>
              <a:t>extendiendo</a:t>
            </a:r>
            <a:r>
              <a:rPr lang="es-ES" sz="2800" spc="15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sobre</a:t>
            </a:r>
            <a:r>
              <a:rPr lang="es-ES" sz="2800" spc="10" dirty="0">
                <a:latin typeface="Microsoft Sans Serif"/>
                <a:cs typeface="Microsoft Sans Serif"/>
              </a:rPr>
              <a:t> </a:t>
            </a:r>
            <a:r>
              <a:rPr lang="es-ES" sz="2800" spc="-10" dirty="0">
                <a:latin typeface="Microsoft Sans Serif"/>
                <a:cs typeface="Microsoft Sans Serif"/>
              </a:rPr>
              <a:t>las</a:t>
            </a:r>
            <a:r>
              <a:rPr lang="es-ES" sz="2800" spc="10" dirty="0">
                <a:latin typeface="Microsoft Sans Serif"/>
                <a:cs typeface="Microsoft Sans Serif"/>
              </a:rPr>
              <a:t> </a:t>
            </a:r>
            <a:r>
              <a:rPr lang="es-ES" sz="2800" dirty="0">
                <a:latin typeface="Microsoft Sans Serif"/>
                <a:cs typeface="Microsoft Sans Serif"/>
              </a:rPr>
              <a:t>otras</a:t>
            </a:r>
            <a:r>
              <a:rPr lang="es-ES" sz="2800" spc="5" dirty="0">
                <a:latin typeface="Microsoft Sans Serif"/>
                <a:cs typeface="Microsoft Sans Serif"/>
              </a:rPr>
              <a:t> </a:t>
            </a:r>
            <a:r>
              <a:rPr lang="es-ES" sz="2800" dirty="0">
                <a:latin typeface="Microsoft Sans Serif"/>
                <a:cs typeface="Microsoft Sans Serif"/>
              </a:rPr>
              <a:t>fases,</a:t>
            </a:r>
            <a:r>
              <a:rPr lang="es-ES" sz="2800" spc="15" dirty="0">
                <a:latin typeface="Microsoft Sans Serif"/>
                <a:cs typeface="Microsoft Sans Serif"/>
              </a:rPr>
              <a:t> </a:t>
            </a:r>
            <a:r>
              <a:rPr lang="es-ES" sz="2800" spc="-10" dirty="0">
                <a:latin typeface="Microsoft Sans Serif"/>
                <a:cs typeface="Microsoft Sans Serif"/>
              </a:rPr>
              <a:t>se</a:t>
            </a:r>
            <a:r>
              <a:rPr lang="es-ES" sz="2800" spc="15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tiene</a:t>
            </a:r>
          </a:p>
          <a:p>
            <a:pPr marL="12700" algn="just"/>
            <a:endParaRPr lang="es-ES" sz="2800" spc="-5" dirty="0">
              <a:latin typeface="Microsoft Sans Serif"/>
              <a:ea typeface="Tahoma" panose="020B0604030504040204" pitchFamily="34" charset="0"/>
              <a:cs typeface="Microsoft Sans Serif"/>
            </a:endParaRPr>
          </a:p>
          <a:p>
            <a:pPr marL="12700" algn="just"/>
            <a:endParaRPr lang="es-ES" sz="2800" spc="-5" dirty="0">
              <a:latin typeface="Microsoft Sans Serif"/>
              <a:ea typeface="Tahoma" panose="020B0604030504040204" pitchFamily="34" charset="0"/>
              <a:cs typeface="Microsoft Sans Serif"/>
            </a:endParaRPr>
          </a:p>
          <a:p>
            <a:pPr marL="12700" algn="just"/>
            <a:endParaRPr lang="es-ES" sz="2800" spc="-5" dirty="0">
              <a:latin typeface="Microsoft Sans Serif"/>
              <a:ea typeface="Tahoma" panose="020B0604030504040204" pitchFamily="34" charset="0"/>
              <a:cs typeface="Microsoft Sans Serif"/>
            </a:endParaRPr>
          </a:p>
          <a:p>
            <a:pPr marL="12700" algn="just"/>
            <a:endParaRPr lang="es-ES" sz="2800" spc="-5" dirty="0">
              <a:latin typeface="Microsoft Sans Serif"/>
              <a:ea typeface="Tahoma" panose="020B0604030504040204" pitchFamily="34" charset="0"/>
              <a:cs typeface="Microsoft Sans Serif"/>
            </a:endParaRPr>
          </a:p>
          <a:p>
            <a:pPr marL="12700" algn="just"/>
            <a:endParaRPr lang="es-ES" sz="2800" spc="-5" dirty="0">
              <a:latin typeface="Microsoft Sans Serif"/>
              <a:ea typeface="Tahoma" panose="020B0604030504040204" pitchFamily="34" charset="0"/>
              <a:cs typeface="Microsoft Sans Serif"/>
            </a:endParaRPr>
          </a:p>
          <a:p>
            <a:pPr marL="12700" algn="just"/>
            <a:endParaRPr lang="es-ES" sz="2800" spc="-5" dirty="0">
              <a:latin typeface="Microsoft Sans Serif"/>
              <a:ea typeface="Tahoma" panose="020B0604030504040204" pitchFamily="34" charset="0"/>
              <a:cs typeface="Microsoft Sans Serif"/>
            </a:endParaRPr>
          </a:p>
          <a:p>
            <a:pPr marL="12700" algn="just"/>
            <a:endParaRPr lang="es-ES" sz="2800" spc="-5" dirty="0">
              <a:latin typeface="Microsoft Sans Serif"/>
              <a:ea typeface="Tahoma" panose="020B0604030504040204" pitchFamily="34" charset="0"/>
              <a:cs typeface="Microsoft Sans Serif"/>
            </a:endParaRPr>
          </a:p>
          <a:p>
            <a:pPr marL="12700" algn="just"/>
            <a:endParaRPr lang="es-ES" sz="2800" b="1" i="1" spc="-5" dirty="0">
              <a:latin typeface="Arial"/>
              <a:cs typeface="Arial"/>
            </a:endParaRPr>
          </a:p>
          <a:p>
            <a:pPr marL="12700" algn="just"/>
            <a:r>
              <a:rPr lang="es-ES" sz="2800" b="1" i="1" spc="-5" dirty="0">
                <a:latin typeface="Arial"/>
                <a:cs typeface="Arial"/>
              </a:rPr>
              <a:t>y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/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715" algn="just">
              <a:lnSpc>
                <a:spcPts val="1380"/>
              </a:lnSpc>
              <a:spcBef>
                <a:spcPts val="925"/>
              </a:spcBef>
            </a:pPr>
            <a:endParaRPr sz="1200" dirty="0">
              <a:latin typeface="Microsoft Sans Serif"/>
              <a:cs typeface="Microsoft Sans Serif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69496" y="95792"/>
            <a:ext cx="6913626" cy="1257431"/>
          </a:xfrm>
          <a:prstGeom prst="rect">
            <a:avLst/>
          </a:prstGeom>
        </p:spPr>
      </p:pic>
      <p:sp>
        <p:nvSpPr>
          <p:cNvPr id="6" name="object 2"/>
          <p:cNvSpPr txBox="1"/>
          <p:nvPr/>
        </p:nvSpPr>
        <p:spPr>
          <a:xfrm>
            <a:off x="6326402" y="5485542"/>
            <a:ext cx="310896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latin typeface="Microsoft Sans Serif"/>
                <a:cs typeface="Microsoft Sans Serif"/>
              </a:rPr>
              <a:t>:</a:t>
            </a:r>
            <a:endParaRPr sz="1200" dirty="0">
              <a:latin typeface="Microsoft Sans Serif"/>
              <a:cs typeface="Microsoft Sans Serif"/>
            </a:endParaRPr>
          </a:p>
        </p:txBody>
      </p:sp>
      <p:sp>
        <p:nvSpPr>
          <p:cNvPr id="7" name="object 3"/>
          <p:cNvSpPr txBox="1"/>
          <p:nvPr/>
        </p:nvSpPr>
        <p:spPr>
          <a:xfrm>
            <a:off x="6326403" y="7169943"/>
            <a:ext cx="15303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i="1" spc="-5" dirty="0">
                <a:latin typeface="Arial"/>
                <a:cs typeface="Arial"/>
              </a:rPr>
              <a:t>,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8" name="object 4"/>
          <p:cNvSpPr txBox="1"/>
          <p:nvPr/>
        </p:nvSpPr>
        <p:spPr>
          <a:xfrm>
            <a:off x="8793442" y="5727857"/>
            <a:ext cx="3999738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lang="es-ES"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r>
              <a:rPr lang="es-ES"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sz="2800" b="1" i="1" spc="-4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(3)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9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257756" y="1082651"/>
            <a:ext cx="6303422" cy="2880499"/>
          </a:xfrm>
          <a:prstGeom prst="rect">
            <a:avLst/>
          </a:prstGeom>
        </p:spPr>
      </p:pic>
      <p:grpSp>
        <p:nvGrpSpPr>
          <p:cNvPr id="2" name="Grupo 1"/>
          <p:cNvGrpSpPr/>
          <p:nvPr/>
        </p:nvGrpSpPr>
        <p:grpSpPr>
          <a:xfrm>
            <a:off x="1299804" y="3060700"/>
            <a:ext cx="7493638" cy="6096000"/>
            <a:chOff x="7541581" y="5863280"/>
            <a:chExt cx="3669595" cy="2631983"/>
          </a:xfrm>
        </p:grpSpPr>
        <p:pic>
          <p:nvPicPr>
            <p:cNvPr id="11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41581" y="5863280"/>
              <a:ext cx="3669595" cy="1118690"/>
            </a:xfrm>
            <a:prstGeom prst="rect">
              <a:avLst/>
            </a:prstGeom>
          </p:spPr>
        </p:pic>
        <p:pic>
          <p:nvPicPr>
            <p:cNvPr id="12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564945" y="7404100"/>
              <a:ext cx="3569751" cy="109116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0479794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513556" y="469900"/>
            <a:ext cx="8915400" cy="4443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800" b="1" i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Ecuación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circuitos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rotor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9363" y="4718251"/>
            <a:ext cx="9220200" cy="4443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spcBef>
                <a:spcPts val="105"/>
              </a:spcBef>
            </a:pP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Enlaces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flujo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b="1" i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circuitos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b="1" i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rotor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220156" y="7099300"/>
            <a:ext cx="297180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lang="es-ES" sz="2800" b="1" i="1" spc="-5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2800" b="1" i="1" spc="-5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lang="es-ES" sz="2800" b="1" i="1" spc="-5" dirty="0">
                <a:solidFill>
                  <a:srgbClr val="001F5F"/>
                </a:solidFill>
                <a:latin typeface="Arial"/>
                <a:cs typeface="Arial"/>
              </a:rPr>
              <a:t>.</a:t>
            </a:r>
            <a:r>
              <a:rPr sz="2800" b="1" i="1" spc="-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b="1" i="1" spc="-10" dirty="0">
                <a:solidFill>
                  <a:srgbClr val="001F5F"/>
                </a:solidFill>
                <a:latin typeface="Arial"/>
                <a:cs typeface="Arial"/>
              </a:rPr>
              <a:t>(4)</a:t>
            </a:r>
            <a:endParaRPr sz="2800" dirty="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39870" y="1449268"/>
            <a:ext cx="3656695" cy="2144832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61756" y="5501790"/>
            <a:ext cx="9220200" cy="4645510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ject 13"/>
          <p:cNvPicPr/>
          <p:nvPr/>
        </p:nvPicPr>
        <p:blipFill rotWithShape="1">
          <a:blip r:embed="rId2" cstate="print"/>
          <a:srcRect l="3531"/>
          <a:stretch/>
        </p:blipFill>
        <p:spPr>
          <a:xfrm>
            <a:off x="5847556" y="2451100"/>
            <a:ext cx="7086600" cy="2668015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19156" y="8368200"/>
            <a:ext cx="4343400" cy="2083900"/>
          </a:xfrm>
          <a:prstGeom prst="rect">
            <a:avLst/>
          </a:prstGeom>
        </p:spPr>
      </p:pic>
      <p:sp>
        <p:nvSpPr>
          <p:cNvPr id="21" name="Rectángulo 20"/>
          <p:cNvSpPr/>
          <p:nvPr/>
        </p:nvSpPr>
        <p:spPr>
          <a:xfrm>
            <a:off x="323056" y="333189"/>
            <a:ext cx="18135600" cy="95718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1120" algn="just">
              <a:spcBef>
                <a:spcPts val="25"/>
              </a:spcBef>
            </a:pPr>
            <a:r>
              <a:rPr lang="es-E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</a:t>
            </a:r>
            <a:r>
              <a:rPr lang="es-ES" sz="3600" b="1" spc="3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Transformación</a:t>
            </a:r>
            <a:r>
              <a:rPr lang="es-ES" sz="36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dq0</a:t>
            </a:r>
          </a:p>
          <a:p>
            <a:pPr marL="71120" algn="just">
              <a:spcBef>
                <a:spcPts val="25"/>
              </a:spcBef>
            </a:pPr>
            <a:endParaRPr lang="es-ES" sz="2800" b="1" spc="-5" dirty="0">
              <a:solidFill>
                <a:srgbClr val="001F5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1120" algn="just">
              <a:spcBef>
                <a:spcPts val="25"/>
              </a:spcBef>
            </a:pP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las </a:t>
            </a:r>
            <a:r>
              <a:rPr lang="es-ES"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ecuaciones </a:t>
            </a:r>
            <a:r>
              <a:rPr lang="es-ES" sz="28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(3) </a:t>
            </a:r>
            <a:r>
              <a:rPr lang="es-ES" sz="280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lang="es-ES"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(4)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corrientes de estator se combinan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presentan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los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distintos </a:t>
            </a:r>
            <a:r>
              <a:rPr lang="es-ES"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ejes </a:t>
            </a:r>
            <a:r>
              <a:rPr lang="es-ES"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“d”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lang="es-ES"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“q”.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Esto sugiere la posibilidad de una nueva transformación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corrientes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estator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nuevas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variables</a:t>
            </a:r>
          </a:p>
          <a:p>
            <a:pPr marL="71120" algn="just">
              <a:spcBef>
                <a:spcPts val="25"/>
              </a:spcBef>
            </a:pPr>
            <a:endParaRPr lang="es-ES" sz="2800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1120" algn="just">
              <a:spcBef>
                <a:spcPts val="25"/>
              </a:spcBef>
            </a:pPr>
            <a:endParaRPr lang="es-ES" sz="2800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R="622300" algn="just">
              <a:spcBef>
                <a:spcPts val="100"/>
              </a:spcBef>
            </a:pPr>
            <a:r>
              <a:rPr lang="es-ES"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Ecuaciones</a:t>
            </a:r>
            <a:r>
              <a:rPr lang="es-ES" sz="2800" b="1" i="1" spc="-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(5)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35"/>
              </a:spcBef>
            </a:pP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35"/>
              </a:spcBef>
            </a:pP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35"/>
              </a:spcBef>
            </a:pP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8900" marR="83820" algn="just"/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z="2800" spc="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constante</a:t>
            </a:r>
            <a:r>
              <a:rPr lang="es-ES" sz="2800" spc="1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</a:t>
            </a:r>
            <a:r>
              <a:rPr lang="es-ES" sz="2800" b="1" baseline="-10416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</a:t>
            </a:r>
            <a:r>
              <a:rPr lang="es-ES" sz="2800" b="1" spc="165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</a:t>
            </a:r>
            <a:r>
              <a:rPr lang="es-ES" sz="2800" b="1" baseline="-10416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</a:t>
            </a:r>
            <a:r>
              <a:rPr lang="es-ES" sz="2800" b="1" spc="165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son</a:t>
            </a:r>
            <a:r>
              <a:rPr lang="es-ES" sz="2800" spc="1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arbitrarias</a:t>
            </a:r>
            <a:r>
              <a:rPr lang="es-ES" sz="2800" spc="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sus</a:t>
            </a:r>
            <a:r>
              <a:rPr lang="es-ES" sz="2800" spc="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valores</a:t>
            </a:r>
            <a:r>
              <a:rPr lang="es-ES" sz="2800" spc="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son</a:t>
            </a:r>
            <a:r>
              <a:rPr lang="es-ES" sz="2800" spc="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elegidos</a:t>
            </a:r>
            <a:r>
              <a:rPr lang="es-ES" sz="2800" spc="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manera</a:t>
            </a:r>
            <a:r>
              <a:rPr lang="es-ES" sz="2800" spc="1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simplifiquen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coeficientes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numéricos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ecuaciones.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8900" marR="81280" algn="just"/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algunas</a:t>
            </a:r>
            <a:r>
              <a:rPr lang="es-ES"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literaturas</a:t>
            </a:r>
            <a:r>
              <a:rPr lang="es-ES"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teoría</a:t>
            </a:r>
            <a:r>
              <a:rPr lang="es-ES"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máquinas</a:t>
            </a:r>
            <a:r>
              <a:rPr lang="es-ES"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sincrónicas</a:t>
            </a:r>
            <a:r>
              <a:rPr lang="es-ES"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[1],</a:t>
            </a:r>
            <a:r>
              <a:rPr lang="es-ES"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</a:t>
            </a:r>
            <a:r>
              <a:rPr lang="es-ES" sz="2800" b="1" spc="-7" baseline="-10416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</a:t>
            </a:r>
            <a:r>
              <a:rPr lang="es-ES" sz="2800" b="1" spc="277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</a:t>
            </a:r>
            <a:r>
              <a:rPr lang="es-ES" sz="2800" b="1" baseline="-10416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</a:t>
            </a:r>
            <a:r>
              <a:rPr lang="es-ES" sz="2800" b="1" spc="277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son</a:t>
            </a:r>
            <a:r>
              <a:rPr lang="es-ES"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tomadas</a:t>
            </a:r>
            <a:r>
              <a:rPr lang="es-ES"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igual</a:t>
            </a:r>
            <a:r>
              <a:rPr lang="es-ES"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“2/3”.</a:t>
            </a:r>
          </a:p>
          <a:p>
            <a:pPr marL="88900" algn="just"/>
            <a:r>
              <a:rPr lang="es-ES" sz="2800" b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¿¿¿Porque,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</a:t>
            </a:r>
            <a:r>
              <a:rPr lang="es-ES" sz="2800" b="1" spc="-7" baseline="-1234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</a:t>
            </a:r>
            <a:r>
              <a:rPr lang="es-ES" sz="2800" b="1" spc="195" baseline="-123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lang="es-ES" sz="2800" b="1" spc="3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</a:t>
            </a:r>
            <a:r>
              <a:rPr lang="es-ES" sz="2800" b="1" spc="-15" baseline="-1234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</a:t>
            </a:r>
            <a:r>
              <a:rPr lang="es-ES" sz="2800" b="1" spc="209" baseline="-123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2/3???</a:t>
            </a:r>
            <a:endParaRPr lang="es-ES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8900" algn="just">
              <a:spcBef>
                <a:spcPts val="1315"/>
              </a:spcBef>
            </a:pP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Veamos: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45465" marR="81280" indent="-228600" algn="just">
              <a:spcBef>
                <a:spcPts val="1045"/>
              </a:spcBef>
              <a:buFont typeface="Symbol"/>
              <a:buChar char=""/>
              <a:tabLst>
                <a:tab pos="545465" algn="l"/>
                <a:tab pos="546100" algn="l"/>
              </a:tabLst>
            </a:pP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condiciones</a:t>
            </a:r>
            <a:r>
              <a:rPr lang="es-ES"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equilibrio,</a:t>
            </a:r>
            <a:r>
              <a:rPr lang="es-ES"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máximo</a:t>
            </a:r>
            <a:r>
              <a:rPr lang="es-ES"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“i</a:t>
            </a:r>
            <a:r>
              <a:rPr lang="es-ES" sz="2800" b="1" baseline="-10416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</a:t>
            </a:r>
            <a:r>
              <a:rPr lang="es-ES"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</a:t>
            </a:r>
            <a:r>
              <a:rPr lang="es-ES" sz="2800" b="1" spc="7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es-ES"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</a:t>
            </a:r>
            <a:r>
              <a:rPr lang="es-ES" sz="2800" b="1" spc="-5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lang="es-ES" sz="2800" b="1" spc="-7" baseline="-10416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</a:t>
            </a:r>
            <a:r>
              <a:rPr lang="es-ES"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</a:t>
            </a:r>
            <a:r>
              <a:rPr lang="es-ES" sz="2800" b="1" spc="7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son</a:t>
            </a:r>
            <a:r>
              <a:rPr lang="es-ES"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iguales</a:t>
            </a:r>
            <a:r>
              <a:rPr lang="es-ES"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</a:t>
            </a:r>
            <a:r>
              <a:rPr lang="es-ES"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máximo</a:t>
            </a:r>
            <a:r>
              <a:rPr lang="es-ES"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valor de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estator</a:t>
            </a:r>
            <a:r>
              <a:rPr lang="es-ES"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</a:t>
            </a:r>
            <a:r>
              <a:rPr lang="es-ES" sz="2800" b="1" spc="-5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lang="es-ES" sz="2800" b="1" spc="-7" baseline="-10416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</a:t>
            </a:r>
            <a:r>
              <a:rPr lang="es-ES"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”,</a:t>
            </a:r>
            <a:r>
              <a:rPr lang="es-ES" sz="2800" b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asi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40"/>
              </a:spcBef>
            </a:pP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8900" algn="just"/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condiciones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equilibrio:</a:t>
            </a:r>
          </a:p>
          <a:p>
            <a:pPr marL="88900" algn="just"/>
            <a:endParaRPr lang="es-ES" sz="2800" spc="-1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8900" algn="just"/>
            <a:endParaRPr lang="es-ES" sz="2800" spc="-1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/>
          <p:cNvSpPr/>
          <p:nvPr/>
        </p:nvSpPr>
        <p:spPr>
          <a:xfrm>
            <a:off x="475456" y="241300"/>
            <a:ext cx="18135600" cy="8040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" algn="just">
              <a:spcBef>
                <a:spcPts val="100"/>
              </a:spcBef>
            </a:pP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Sustituyendo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ecuación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“i</a:t>
            </a:r>
            <a:r>
              <a:rPr lang="es-ES" sz="2800" b="1" spc="-7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</a:t>
            </a:r>
          </a:p>
          <a:p>
            <a:pPr marL="38100" algn="just">
              <a:spcBef>
                <a:spcPts val="100"/>
              </a:spcBef>
            </a:pPr>
            <a:endParaRPr lang="es-ES" sz="2800" b="1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8100" algn="just">
              <a:spcBef>
                <a:spcPts val="100"/>
              </a:spcBef>
            </a:pPr>
            <a:endParaRPr lang="es-ES" sz="2800" b="1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8100" algn="just">
              <a:spcBef>
                <a:spcPts val="100"/>
              </a:spcBef>
            </a:pPr>
            <a:endParaRPr lang="es-ES" sz="2800" b="1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8100" algn="just">
              <a:spcBef>
                <a:spcPts val="100"/>
              </a:spcBef>
            </a:pPr>
            <a:endParaRPr lang="es-ES" sz="2800" b="1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8100" algn="just">
              <a:spcBef>
                <a:spcPts val="100"/>
              </a:spcBef>
            </a:pPr>
            <a:endParaRPr lang="es-ES" sz="2800" b="1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08000" marR="55880" indent="-457200" algn="just">
              <a:spcBef>
                <a:spcPts val="190"/>
              </a:spcBef>
              <a:buClr>
                <a:srgbClr val="001F5F"/>
              </a:buClr>
              <a:buFont typeface="Arial" panose="020B0604020202020204" pitchFamily="34" charset="0"/>
              <a:buChar char="•"/>
              <a:tabLst>
                <a:tab pos="278765" algn="l"/>
                <a:tab pos="279400" algn="l"/>
              </a:tabLst>
            </a:pP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valor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pico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“i</a:t>
            </a:r>
            <a:r>
              <a:rPr lang="es-ES" sz="2800" b="1" baseline="-123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sea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igual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corriente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estator</a:t>
            </a:r>
            <a:r>
              <a:rPr lang="es-ES"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</a:t>
            </a:r>
            <a:r>
              <a:rPr lang="es-ES" sz="2800" b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lang="es-ES" sz="2800" b="1" spc="-7" baseline="-1234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</a:t>
            </a:r>
            <a:r>
              <a:rPr lang="es-ES" sz="2800" b="1" spc="-15" baseline="-1234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</a:t>
            </a:r>
            <a:r>
              <a:rPr lang="es-ES" sz="2800" b="1" spc="187" baseline="-123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debe</a:t>
            </a:r>
            <a:r>
              <a:rPr lang="es-ES" sz="2800" b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 igual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</a:t>
            </a:r>
            <a:r>
              <a:rPr lang="es-ES" sz="2800" b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2/3.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08000" marR="55880" indent="-457200" algn="just">
              <a:spcBef>
                <a:spcPts val="860"/>
              </a:spcBef>
              <a:buClr>
                <a:srgbClr val="001F5F"/>
              </a:buClr>
              <a:buFont typeface="Arial" panose="020B0604020202020204" pitchFamily="34" charset="0"/>
              <a:buChar char="•"/>
              <a:tabLst>
                <a:tab pos="278765" algn="l"/>
                <a:tab pos="279400" algn="l"/>
              </a:tabLst>
            </a:pP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Procediendo</a:t>
            </a:r>
            <a:r>
              <a:rPr lang="es-ES"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igual</a:t>
            </a:r>
            <a:r>
              <a:rPr lang="es-ES"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forma</a:t>
            </a:r>
            <a:r>
              <a:rPr lang="es-ES"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lang="es-ES"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expresión</a:t>
            </a:r>
            <a:r>
              <a:rPr lang="es-ES"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</a:t>
            </a:r>
            <a:r>
              <a:rPr lang="es-ES" sz="2800" b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lang="es-ES" sz="2800" b="1" spc="-7" baseline="-1234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</a:t>
            </a:r>
            <a:r>
              <a:rPr lang="es-ES"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observa</a:t>
            </a:r>
            <a:r>
              <a:rPr lang="es-ES"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</a:t>
            </a:r>
            <a:r>
              <a:rPr lang="es-ES" sz="2800" b="1" spc="-15" baseline="-1234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</a:t>
            </a:r>
            <a:r>
              <a:rPr lang="es-ES" sz="2800" b="1" spc="7" baseline="-123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debe</a:t>
            </a:r>
            <a:r>
              <a:rPr lang="es-ES" sz="2800" b="1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igual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</a:t>
            </a:r>
            <a:r>
              <a:rPr lang="es-ES" sz="2800" b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2/3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1120" algn="just">
              <a:spcBef>
                <a:spcPts val="25"/>
              </a:spcBef>
            </a:pP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1120">
              <a:spcBef>
                <a:spcPts val="25"/>
              </a:spcBef>
            </a:pPr>
            <a:endParaRPr lang="es-ES" dirty="0">
              <a:latin typeface="Arial"/>
              <a:cs typeface="Arial"/>
            </a:endParaRPr>
          </a:p>
          <a:p>
            <a:pPr marL="71120" algn="just">
              <a:spcBef>
                <a:spcPts val="25"/>
              </a:spcBef>
            </a:pP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1120" algn="just">
              <a:spcBef>
                <a:spcPts val="25"/>
              </a:spcBef>
            </a:pP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8100" marR="30480" algn="just">
              <a:spcBef>
                <a:spcPts val="195"/>
              </a:spcBef>
            </a:pP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darle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completo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grado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libertad,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tercer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componente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empleada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transformación, debe ser tal que las corrientes de las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tres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fases se transformen en tres variables.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8100" marR="30480" algn="just">
              <a:spcBef>
                <a:spcPts val="925"/>
              </a:spcBef>
            </a:pP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Mientras las dos componentes de la corriente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“i</a:t>
            </a:r>
            <a:r>
              <a:rPr lang="es-ES" sz="2800" b="1" spc="-7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</a:t>
            </a:r>
            <a:r>
              <a:rPr lang="es-ES" sz="2800" b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lang="es-ES" sz="2800" b="1" spc="-7" baseline="-10416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producen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mismo campo al producido</a:t>
            </a:r>
            <a:r>
              <a:rPr lang="es-ES"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lang="es-ES"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</a:t>
            </a:r>
            <a:r>
              <a:rPr lang="es-ES" sz="2800" b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lang="es-ES" sz="2800" b="1" spc="-7" baseline="-10416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s-ES"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tercera</a:t>
            </a:r>
            <a:r>
              <a:rPr lang="es-ES"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componente</a:t>
            </a:r>
            <a:r>
              <a:rPr lang="es-ES"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</a:t>
            </a:r>
            <a:r>
              <a:rPr lang="es-ES"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debe</a:t>
            </a:r>
            <a:r>
              <a:rPr lang="es-ES"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producir</a:t>
            </a:r>
            <a:r>
              <a:rPr lang="es-ES"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campo</a:t>
            </a:r>
            <a:r>
              <a:rPr lang="es-ES"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entrehierro.</a:t>
            </a:r>
            <a:r>
              <a:rPr lang="es-ES"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 lo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tanto,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tercera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variable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conveniente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secuencia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cero</a:t>
            </a:r>
            <a:r>
              <a:rPr lang="es-ES" sz="2800" b="1" spc="3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“i</a:t>
            </a:r>
            <a:r>
              <a:rPr lang="es-ES" sz="2800" b="1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asociada</a:t>
            </a:r>
            <a:r>
              <a:rPr lang="es-ES"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componentes</a:t>
            </a:r>
            <a:r>
              <a:rPr lang="es-ES"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simétricas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1120" algn="just">
              <a:spcBef>
                <a:spcPts val="25"/>
              </a:spcBef>
            </a:pP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3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85856" y="1605675"/>
            <a:ext cx="4114800" cy="1244836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3356" y="538875"/>
            <a:ext cx="10515600" cy="1066800"/>
          </a:xfrm>
          <a:prstGeom prst="rect">
            <a:avLst/>
          </a:prstGeom>
        </p:spPr>
      </p:pic>
      <p:pic>
        <p:nvPicPr>
          <p:cNvPr id="7" name="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485856" y="3917311"/>
            <a:ext cx="4533900" cy="1378359"/>
          </a:xfrm>
          <a:prstGeom prst="rect">
            <a:avLst/>
          </a:prstGeom>
        </p:spPr>
      </p:pic>
      <p:pic>
        <p:nvPicPr>
          <p:cNvPr id="8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485856" y="7820222"/>
            <a:ext cx="4114799" cy="1301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78943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/>
          <p:nvPr/>
        </p:nvSpPr>
        <p:spPr>
          <a:xfrm>
            <a:off x="522208" y="393700"/>
            <a:ext cx="18050747" cy="22826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  <a:tabLst>
                <a:tab pos="3019425" algn="l"/>
              </a:tabLst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condiciones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equilibrio	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por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tanto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>
              <a:spcBef>
                <a:spcPts val="944"/>
              </a:spcBef>
            </a:pP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b="1" spc="2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transformación</a:t>
            </a:r>
            <a:r>
              <a:rPr sz="2800" b="1" spc="2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desde</a:t>
            </a:r>
            <a:r>
              <a:rPr sz="2800" b="1" spc="2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b="1" spc="2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variables</a:t>
            </a:r>
            <a:r>
              <a:rPr sz="2800" b="1" spc="2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spc="25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fases</a:t>
            </a:r>
            <a:r>
              <a:rPr sz="2800" b="1" spc="229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“abc”</a:t>
            </a:r>
            <a:r>
              <a:rPr sz="2800" b="1" spc="22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hacia</a:t>
            </a:r>
            <a:r>
              <a:rPr sz="2800" b="1" spc="2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b="1" spc="2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variables</a:t>
            </a:r>
            <a:r>
              <a:rPr sz="2800" b="1" spc="2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dq0</a:t>
            </a:r>
            <a:r>
              <a:rPr sz="2800" b="1" spc="2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b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pueden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expresar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matricialmente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siguiente</a:t>
            </a:r>
            <a:r>
              <a:rPr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manera: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20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/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Transformación</a:t>
            </a:r>
            <a:r>
              <a:rPr sz="2800" b="1" i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dq0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Directa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97267" y="2222174"/>
            <a:ext cx="8077200" cy="3464701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585474" y="5588130"/>
            <a:ext cx="14025081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transformación</a:t>
            </a:r>
            <a:r>
              <a:rPr sz="2800" b="1" i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dq0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Inversa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se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realiza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través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9" name="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28556" y="6160431"/>
            <a:ext cx="7245911" cy="3277057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570943" y="9437488"/>
            <a:ext cx="17987480" cy="887422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 marR="5080" algn="just">
              <a:spcBef>
                <a:spcPts val="200"/>
              </a:spcBef>
            </a:pP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b="1" i="1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transformaciones</a:t>
            </a:r>
            <a:r>
              <a:rPr sz="2800" b="1" i="1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anteriores</a:t>
            </a:r>
            <a:r>
              <a:rPr sz="2800" b="1" i="1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son</a:t>
            </a:r>
            <a:r>
              <a:rPr sz="2800" b="1" i="1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aplicables</a:t>
            </a:r>
            <a:r>
              <a:rPr sz="2800" b="1" i="1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b="1" i="1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b="1" i="1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flujos</a:t>
            </a:r>
            <a:r>
              <a:rPr sz="2800" b="1" i="1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concatenados</a:t>
            </a:r>
            <a:r>
              <a:rPr sz="2800" b="1" i="1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estator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rotor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tensiones.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3" name="object 2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61756" y="546100"/>
            <a:ext cx="1391450" cy="304800"/>
          </a:xfrm>
          <a:prstGeom prst="rect">
            <a:avLst/>
          </a:prstGeom>
        </p:spPr>
      </p:pic>
      <p:pic>
        <p:nvPicPr>
          <p:cNvPr id="29" name="object 2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151867" y="369570"/>
            <a:ext cx="568001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7915" y="393700"/>
            <a:ext cx="18048841" cy="174919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  <a:tabLst>
                <a:tab pos="913130" algn="l"/>
              </a:tabLst>
            </a:pP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Enlaces</a:t>
            </a:r>
            <a:r>
              <a:rPr sz="2800" b="1" i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flujo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estator</a:t>
            </a:r>
            <a:r>
              <a:rPr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componentes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 0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50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/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Partiendo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las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expresiones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flujo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dadas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ecuaciones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(4),</a:t>
            </a:r>
            <a:r>
              <a:rPr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aplicando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transformación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dq0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empleando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adecuada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reducción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sobre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términos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trigonométricos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obtienen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siguientes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expresiones: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42156" y="4542894"/>
            <a:ext cx="5800012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Definiendo</a:t>
            </a:r>
            <a:r>
              <a:rPr sz="2800" b="1" i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nuevas</a:t>
            </a:r>
            <a:r>
              <a:rPr sz="2800" b="1" i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inductancias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7915" y="7431114"/>
            <a:ext cx="6314041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primeras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expresiones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reducen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a:</a:t>
            </a: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42168" y="2320765"/>
            <a:ext cx="5858588" cy="2185577"/>
          </a:xfrm>
          <a:prstGeom prst="rect">
            <a:avLst/>
          </a:prstGeom>
        </p:spPr>
      </p:pic>
      <p:grpSp>
        <p:nvGrpSpPr>
          <p:cNvPr id="28" name="Grupo 27"/>
          <p:cNvGrpSpPr/>
          <p:nvPr/>
        </p:nvGrpSpPr>
        <p:grpSpPr>
          <a:xfrm>
            <a:off x="7147362" y="4997172"/>
            <a:ext cx="4648200" cy="2877653"/>
            <a:chOff x="8057356" y="4997172"/>
            <a:chExt cx="1804238" cy="1467445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62036" y="4997172"/>
              <a:ext cx="1487795" cy="39475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21335" y="5528455"/>
              <a:ext cx="1495073" cy="33420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 rotWithShape="1">
            <a:blip r:embed="rId5" cstate="print"/>
            <a:srcRect l="5751"/>
            <a:stretch/>
          </p:blipFill>
          <p:spPr>
            <a:xfrm>
              <a:off x="8057356" y="5080826"/>
              <a:ext cx="1804238" cy="1383791"/>
            </a:xfrm>
            <a:prstGeom prst="rect">
              <a:avLst/>
            </a:prstGeom>
          </p:spPr>
        </p:pic>
      </p:grpSp>
      <p:pic>
        <p:nvPicPr>
          <p:cNvPr id="13" name="object 13"/>
          <p:cNvPicPr/>
          <p:nvPr/>
        </p:nvPicPr>
        <p:blipFill rotWithShape="1">
          <a:blip r:embed="rId6" cstate="print"/>
          <a:srcRect l="6051" r="8807"/>
          <a:stretch/>
        </p:blipFill>
        <p:spPr>
          <a:xfrm>
            <a:off x="6542168" y="8066810"/>
            <a:ext cx="5253394" cy="2461490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894556" y="546100"/>
            <a:ext cx="11811000" cy="4443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spcBef>
                <a:spcPts val="105"/>
              </a:spcBef>
            </a:pP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Enlaces</a:t>
            </a:r>
            <a:r>
              <a:rPr sz="2800" b="1" i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flujo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Rotor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componentes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99356" y="4584700"/>
            <a:ext cx="1150620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algn="just">
              <a:spcBef>
                <a:spcPts val="100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Sustituyendo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expresión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valores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“i</a:t>
            </a:r>
            <a:r>
              <a:rPr sz="2800" b="1" baseline="-10416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“i</a:t>
            </a:r>
            <a:r>
              <a:rPr sz="2800" b="1" baseline="-10416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</a:t>
            </a:r>
            <a:r>
              <a:rPr sz="1200" b="1" dirty="0">
                <a:solidFill>
                  <a:srgbClr val="001F5F"/>
                </a:solidFill>
                <a:latin typeface="Arial"/>
                <a:cs typeface="Arial"/>
              </a:rPr>
              <a:t>”</a:t>
            </a:r>
            <a:endParaRPr sz="1200" dirty="0">
              <a:latin typeface="Arial"/>
              <a:cs typeface="Arial"/>
            </a:endParaRPr>
          </a:p>
        </p:txBody>
      </p:sp>
      <p:pic>
        <p:nvPicPr>
          <p:cNvPr id="16" name="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71156" y="1231900"/>
            <a:ext cx="10439400" cy="3352800"/>
          </a:xfrm>
          <a:prstGeom prst="rect">
            <a:avLst/>
          </a:prstGeom>
        </p:spPr>
      </p:pic>
      <p:pic>
        <p:nvPicPr>
          <p:cNvPr id="2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14356" y="5651500"/>
            <a:ext cx="5181600" cy="3275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10694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89756" y="393700"/>
            <a:ext cx="1287780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Ecuaciones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Estator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componentes dq0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00392" y="4551124"/>
            <a:ext cx="6479704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Aplicando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transformada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dq0: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83164" y="5206020"/>
            <a:ext cx="17853648" cy="886781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 algn="just">
              <a:spcBef>
                <a:spcPts val="195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ángulo</a:t>
            </a:r>
            <a:r>
              <a:rPr sz="2800" spc="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“θ”</a:t>
            </a:r>
            <a:r>
              <a:rPr sz="2800" b="1" spc="10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</a:t>
            </a:r>
            <a:r>
              <a:rPr sz="2800" spc="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definió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anteriormente</a:t>
            </a:r>
            <a:r>
              <a:rPr sz="2800" spc="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ilustró</a:t>
            </a:r>
            <a:r>
              <a:rPr sz="2800" spc="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sz="2800" b="1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2.21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ángulo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eje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fase</a:t>
            </a:r>
            <a:r>
              <a:rPr sz="28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“a”</a:t>
            </a:r>
            <a:r>
              <a:rPr sz="2800" b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eje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“d”.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61756" y="5775115"/>
            <a:ext cx="8839199" cy="3381585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8648" y="998426"/>
            <a:ext cx="7162800" cy="3424774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018300" y="3289301"/>
            <a:ext cx="4153844" cy="1717750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600392" y="8952505"/>
            <a:ext cx="18362803" cy="1318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 algn="just">
              <a:spcBef>
                <a:spcPts val="100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término</a:t>
            </a: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“p.θ”</a:t>
            </a:r>
            <a:r>
              <a:rPr sz="2800" b="1" spc="33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representa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velocidad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angular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rotor</a:t>
            </a:r>
            <a:r>
              <a:rPr sz="2800" spc="3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“ω</a:t>
            </a:r>
            <a:r>
              <a:rPr sz="2800" b="1" spc="-7" baseline="-10416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50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0800" algn="just">
              <a:spcBef>
                <a:spcPts val="5"/>
              </a:spcBef>
              <a:tabLst>
                <a:tab pos="3780154" algn="l"/>
              </a:tabLst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50</a:t>
            </a:r>
            <a:r>
              <a:rPr sz="2800" b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Hz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estacionario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sz="2800" b="1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pθ</a:t>
            </a:r>
            <a:r>
              <a:rPr sz="28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=ω</a:t>
            </a:r>
            <a:r>
              <a:rPr sz="2800" b="1" spc="-7" baseline="-10416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sz="2800" b="1" spc="157" baseline="-10416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=ω</a:t>
            </a:r>
            <a:r>
              <a:rPr sz="2800" b="1" spc="-7" baseline="-10416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sz="2800" b="1" spc="-22" baseline="-10416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=2π50</a:t>
            </a:r>
            <a:r>
              <a:rPr sz="28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=314.16</a:t>
            </a:r>
            <a:r>
              <a:rPr sz="2800" b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rad/s.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8511323" y="10038255"/>
            <a:ext cx="1020576" cy="128270"/>
          </a:xfrm>
          <a:custGeom>
            <a:avLst/>
            <a:gdLst/>
            <a:ahLst/>
            <a:cxnLst/>
            <a:rect l="l" t="t" r="r" b="b"/>
            <a:pathLst>
              <a:path w="342900" h="128270">
                <a:moveTo>
                  <a:pt x="0" y="32067"/>
                </a:moveTo>
                <a:lnTo>
                  <a:pt x="257175" y="32067"/>
                </a:lnTo>
                <a:lnTo>
                  <a:pt x="257175" y="0"/>
                </a:lnTo>
                <a:lnTo>
                  <a:pt x="342900" y="64135"/>
                </a:lnTo>
                <a:lnTo>
                  <a:pt x="257175" y="128270"/>
                </a:lnTo>
                <a:lnTo>
                  <a:pt x="257175" y="96202"/>
                </a:lnTo>
                <a:lnTo>
                  <a:pt x="0" y="96202"/>
                </a:lnTo>
                <a:lnTo>
                  <a:pt x="0" y="32067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13557" y="7666554"/>
            <a:ext cx="1028700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términos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componentes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dq0</a:t>
            </a:r>
            <a:r>
              <a:rPr sz="1200" spc="-5" dirty="0">
                <a:latin typeface="Microsoft Sans Serif"/>
                <a:cs typeface="Microsoft Sans Serif"/>
              </a:rPr>
              <a:t>:</a:t>
            </a:r>
            <a:endParaRPr sz="1200" dirty="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4044" y="9156700"/>
            <a:ext cx="6461863" cy="8752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algn="just">
              <a:spcBef>
                <a:spcPts val="105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Reemplazando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valores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sz="2800" b="1" spc="-7" baseline="-1234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sz="2800" b="1" spc="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sz="2800" b="1" spc="-7" baseline="-1234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</a:t>
            </a:r>
            <a:r>
              <a:rPr sz="2800" b="1" spc="209" baseline="-1234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sz="2800" b="1" spc="-7" baseline="-1234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</a:t>
            </a:r>
            <a:r>
              <a:rPr sz="2800" b="1" spc="120" baseline="-1234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encontradas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anteriormente</a:t>
            </a:r>
            <a:r>
              <a:rPr sz="1200" spc="-5" dirty="0">
                <a:latin typeface="Microsoft Sans Serif"/>
                <a:cs typeface="Microsoft Sans Serif"/>
              </a:rPr>
              <a:t>:</a:t>
            </a:r>
            <a:endParaRPr sz="1200" dirty="0">
              <a:latin typeface="Microsoft Sans Serif"/>
              <a:cs typeface="Microsoft Sans Serif"/>
            </a:endParaRPr>
          </a:p>
        </p:txBody>
      </p:sp>
      <p:pic>
        <p:nvPicPr>
          <p:cNvPr id="19" name="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01915" y="7059380"/>
            <a:ext cx="3286120" cy="492738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37332" y="8255726"/>
            <a:ext cx="3962400" cy="900974"/>
          </a:xfrm>
          <a:prstGeom prst="rect">
            <a:avLst/>
          </a:prstGeom>
        </p:spPr>
      </p:pic>
      <p:pic>
        <p:nvPicPr>
          <p:cNvPr id="40" name="Imagen 3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557" y="396693"/>
            <a:ext cx="15544799" cy="4670810"/>
          </a:xfrm>
          <a:prstGeom prst="rect">
            <a:avLst/>
          </a:prstGeom>
        </p:spPr>
      </p:pic>
      <p:grpSp>
        <p:nvGrpSpPr>
          <p:cNvPr id="46" name="Grupo 45"/>
          <p:cNvGrpSpPr/>
          <p:nvPr/>
        </p:nvGrpSpPr>
        <p:grpSpPr>
          <a:xfrm>
            <a:off x="8285956" y="5281662"/>
            <a:ext cx="10256570" cy="5155383"/>
            <a:chOff x="315386" y="7001251"/>
            <a:chExt cx="10256570" cy="3298449"/>
          </a:xfrm>
        </p:grpSpPr>
        <p:grpSp>
          <p:nvGrpSpPr>
            <p:cNvPr id="21" name="object 21"/>
            <p:cNvGrpSpPr/>
            <p:nvPr/>
          </p:nvGrpSpPr>
          <p:grpSpPr>
            <a:xfrm>
              <a:off x="873598" y="7001251"/>
              <a:ext cx="9393558" cy="717814"/>
              <a:chOff x="900430" y="6435851"/>
              <a:chExt cx="5652770" cy="593598"/>
            </a:xfrm>
          </p:grpSpPr>
          <p:pic>
            <p:nvPicPr>
              <p:cNvPr id="22" name="object 22"/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900430" y="6435851"/>
                <a:ext cx="5646420" cy="539623"/>
              </a:xfrm>
              <a:prstGeom prst="rect">
                <a:avLst/>
              </a:prstGeom>
            </p:spPr>
          </p:pic>
          <p:sp>
            <p:nvSpPr>
              <p:cNvPr id="23" name="object 23"/>
              <p:cNvSpPr/>
              <p:nvPr/>
            </p:nvSpPr>
            <p:spPr>
              <a:xfrm>
                <a:off x="1257300" y="6438899"/>
                <a:ext cx="1952625" cy="590550"/>
              </a:xfrm>
              <a:custGeom>
                <a:avLst/>
                <a:gdLst/>
                <a:ahLst/>
                <a:cxnLst/>
                <a:rect l="l" t="t" r="r" b="b"/>
                <a:pathLst>
                  <a:path w="1952625" h="590550">
                    <a:moveTo>
                      <a:pt x="0" y="98425"/>
                    </a:moveTo>
                    <a:lnTo>
                      <a:pt x="7735" y="60114"/>
                    </a:lnTo>
                    <a:lnTo>
                      <a:pt x="28828" y="28829"/>
                    </a:lnTo>
                    <a:lnTo>
                      <a:pt x="60114" y="7735"/>
                    </a:lnTo>
                    <a:lnTo>
                      <a:pt x="98425" y="0"/>
                    </a:lnTo>
                    <a:lnTo>
                      <a:pt x="1854200" y="0"/>
                    </a:lnTo>
                    <a:lnTo>
                      <a:pt x="1892510" y="7735"/>
                    </a:lnTo>
                    <a:lnTo>
                      <a:pt x="1923795" y="28828"/>
                    </a:lnTo>
                    <a:lnTo>
                      <a:pt x="1944889" y="60114"/>
                    </a:lnTo>
                    <a:lnTo>
                      <a:pt x="1952625" y="98425"/>
                    </a:lnTo>
                    <a:lnTo>
                      <a:pt x="1952625" y="492125"/>
                    </a:lnTo>
                    <a:lnTo>
                      <a:pt x="1944889" y="530435"/>
                    </a:lnTo>
                    <a:lnTo>
                      <a:pt x="1923796" y="561721"/>
                    </a:lnTo>
                    <a:lnTo>
                      <a:pt x="1892510" y="582814"/>
                    </a:lnTo>
                    <a:lnTo>
                      <a:pt x="1854200" y="590550"/>
                    </a:lnTo>
                    <a:lnTo>
                      <a:pt x="98425" y="590550"/>
                    </a:lnTo>
                    <a:lnTo>
                      <a:pt x="60114" y="582814"/>
                    </a:lnTo>
                    <a:lnTo>
                      <a:pt x="28828" y="561721"/>
                    </a:lnTo>
                    <a:lnTo>
                      <a:pt x="7735" y="530435"/>
                    </a:lnTo>
                    <a:lnTo>
                      <a:pt x="0" y="492125"/>
                    </a:lnTo>
                    <a:lnTo>
                      <a:pt x="0" y="98425"/>
                    </a:lnTo>
                    <a:close/>
                  </a:path>
                </a:pathLst>
              </a:custGeom>
              <a:ln w="25400">
                <a:solidFill>
                  <a:srgbClr val="385D89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4" name="object 24"/>
              <p:cNvSpPr/>
              <p:nvPr/>
            </p:nvSpPr>
            <p:spPr>
              <a:xfrm>
                <a:off x="3314700" y="6438899"/>
                <a:ext cx="1428750" cy="590550"/>
              </a:xfrm>
              <a:custGeom>
                <a:avLst/>
                <a:gdLst/>
                <a:ahLst/>
                <a:cxnLst/>
                <a:rect l="l" t="t" r="r" b="b"/>
                <a:pathLst>
                  <a:path w="1428750" h="590550">
                    <a:moveTo>
                      <a:pt x="0" y="98425"/>
                    </a:moveTo>
                    <a:lnTo>
                      <a:pt x="7735" y="60114"/>
                    </a:lnTo>
                    <a:lnTo>
                      <a:pt x="28828" y="28829"/>
                    </a:lnTo>
                    <a:lnTo>
                      <a:pt x="60114" y="7735"/>
                    </a:lnTo>
                    <a:lnTo>
                      <a:pt x="98425" y="0"/>
                    </a:lnTo>
                    <a:lnTo>
                      <a:pt x="1330325" y="0"/>
                    </a:lnTo>
                    <a:lnTo>
                      <a:pt x="1368635" y="7735"/>
                    </a:lnTo>
                    <a:lnTo>
                      <a:pt x="1399920" y="28828"/>
                    </a:lnTo>
                    <a:lnTo>
                      <a:pt x="1421014" y="60114"/>
                    </a:lnTo>
                    <a:lnTo>
                      <a:pt x="1428750" y="98425"/>
                    </a:lnTo>
                    <a:lnTo>
                      <a:pt x="1428750" y="492125"/>
                    </a:lnTo>
                    <a:lnTo>
                      <a:pt x="1421014" y="530435"/>
                    </a:lnTo>
                    <a:lnTo>
                      <a:pt x="1399921" y="561721"/>
                    </a:lnTo>
                    <a:lnTo>
                      <a:pt x="1368635" y="582814"/>
                    </a:lnTo>
                    <a:lnTo>
                      <a:pt x="1330325" y="590550"/>
                    </a:lnTo>
                    <a:lnTo>
                      <a:pt x="98425" y="590550"/>
                    </a:lnTo>
                    <a:lnTo>
                      <a:pt x="60114" y="582814"/>
                    </a:lnTo>
                    <a:lnTo>
                      <a:pt x="28829" y="561721"/>
                    </a:lnTo>
                    <a:lnTo>
                      <a:pt x="7735" y="530435"/>
                    </a:lnTo>
                    <a:lnTo>
                      <a:pt x="0" y="492125"/>
                    </a:lnTo>
                    <a:lnTo>
                      <a:pt x="0" y="98425"/>
                    </a:lnTo>
                    <a:close/>
                  </a:path>
                </a:pathLst>
              </a:custGeom>
              <a:ln w="25400">
                <a:solidFill>
                  <a:srgbClr val="FF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5" name="object 25"/>
              <p:cNvSpPr/>
              <p:nvPr/>
            </p:nvSpPr>
            <p:spPr>
              <a:xfrm>
                <a:off x="4962525" y="6438899"/>
                <a:ext cx="1590675" cy="590550"/>
              </a:xfrm>
              <a:custGeom>
                <a:avLst/>
                <a:gdLst/>
                <a:ahLst/>
                <a:cxnLst/>
                <a:rect l="l" t="t" r="r" b="b"/>
                <a:pathLst>
                  <a:path w="1590675" h="590550">
                    <a:moveTo>
                      <a:pt x="0" y="98425"/>
                    </a:moveTo>
                    <a:lnTo>
                      <a:pt x="7735" y="60114"/>
                    </a:lnTo>
                    <a:lnTo>
                      <a:pt x="28828" y="28829"/>
                    </a:lnTo>
                    <a:lnTo>
                      <a:pt x="60114" y="7735"/>
                    </a:lnTo>
                    <a:lnTo>
                      <a:pt x="98425" y="0"/>
                    </a:lnTo>
                    <a:lnTo>
                      <a:pt x="1492250" y="0"/>
                    </a:lnTo>
                    <a:lnTo>
                      <a:pt x="1530560" y="7735"/>
                    </a:lnTo>
                    <a:lnTo>
                      <a:pt x="1561846" y="28828"/>
                    </a:lnTo>
                    <a:lnTo>
                      <a:pt x="1582939" y="60114"/>
                    </a:lnTo>
                    <a:lnTo>
                      <a:pt x="1590675" y="98425"/>
                    </a:lnTo>
                    <a:lnTo>
                      <a:pt x="1590675" y="492125"/>
                    </a:lnTo>
                    <a:lnTo>
                      <a:pt x="1582939" y="530435"/>
                    </a:lnTo>
                    <a:lnTo>
                      <a:pt x="1561845" y="561721"/>
                    </a:lnTo>
                    <a:lnTo>
                      <a:pt x="1530560" y="582814"/>
                    </a:lnTo>
                    <a:lnTo>
                      <a:pt x="1492250" y="590550"/>
                    </a:lnTo>
                    <a:lnTo>
                      <a:pt x="98425" y="590550"/>
                    </a:lnTo>
                    <a:lnTo>
                      <a:pt x="60114" y="582814"/>
                    </a:lnTo>
                    <a:lnTo>
                      <a:pt x="28829" y="561721"/>
                    </a:lnTo>
                    <a:lnTo>
                      <a:pt x="7735" y="530435"/>
                    </a:lnTo>
                    <a:lnTo>
                      <a:pt x="0" y="492125"/>
                    </a:lnTo>
                    <a:lnTo>
                      <a:pt x="0" y="98425"/>
                    </a:lnTo>
                    <a:close/>
                  </a:path>
                </a:pathLst>
              </a:custGeom>
              <a:ln w="25400">
                <a:solidFill>
                  <a:srgbClr val="00AF5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pic>
          <p:nvPicPr>
            <p:cNvPr id="45" name="Imagen 4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15386" y="7867954"/>
              <a:ext cx="10256570" cy="2431746"/>
            </a:xfrm>
            <a:prstGeom prst="rect">
              <a:avLst/>
            </a:prstGeom>
          </p:spPr>
        </p:pic>
      </p:grpSp>
      <p:sp>
        <p:nvSpPr>
          <p:cNvPr id="47" name="Rectángulo 46"/>
          <p:cNvSpPr/>
          <p:nvPr/>
        </p:nvSpPr>
        <p:spPr>
          <a:xfrm>
            <a:off x="428829" y="5281662"/>
            <a:ext cx="805128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Ecuaciones de la Potencia Eléctrica en componentes dq0</a:t>
            </a:r>
          </a:p>
          <a:p>
            <a:pPr algn="just"/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potencia trifásica instantánea del estator es: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440276" y="459689"/>
            <a:ext cx="18132679" cy="2462853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marR="5080" algn="just">
              <a:spcBef>
                <a:spcPts val="204"/>
              </a:spcBef>
            </a:pP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Ecuaciones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Cupla</a:t>
            </a:r>
            <a:r>
              <a:rPr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Momento de</a:t>
            </a:r>
            <a:r>
              <a:rPr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Giro</a:t>
            </a:r>
            <a:r>
              <a:rPr sz="2800" b="1" i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componentes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dq0</a:t>
            </a:r>
            <a:endParaRPr lang="es-ES" sz="2800" b="1" i="1" spc="-1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>
              <a:spcBef>
                <a:spcPts val="204"/>
              </a:spcBef>
            </a:pPr>
            <a:endParaRPr lang="es-ES" sz="2800" b="1" i="1" spc="-10" dirty="0">
              <a:solidFill>
                <a:srgbClr val="001F5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>
              <a:spcBef>
                <a:spcPts val="204"/>
              </a:spcBef>
            </a:pP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cupla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momento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giro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en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entrehierro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obtenida</a:t>
            </a:r>
            <a:r>
              <a:rPr lang="es-ES" sz="2800" spc="3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dividiendo</a:t>
            </a:r>
            <a:r>
              <a:rPr lang="es-ES" sz="2800" spc="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3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 transferida</a:t>
            </a:r>
            <a:r>
              <a:rPr lang="es-ES" sz="2800" spc="1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spc="1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través</a:t>
            </a:r>
            <a:r>
              <a:rPr lang="es-ES" sz="2800" spc="1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2800" spc="1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entrehierro</a:t>
            </a:r>
            <a:r>
              <a:rPr lang="es-ES" sz="2800" spc="1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(esto</a:t>
            </a:r>
            <a:r>
              <a:rPr lang="es-ES" sz="2800" spc="1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lang="es-ES" sz="2800" spc="1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1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lang="es-ES" sz="2800" spc="1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correspondiente</a:t>
            </a:r>
            <a:r>
              <a:rPr lang="es-ES" sz="2800" spc="1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spc="1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z="2800" spc="1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tensiones por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efecto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velocidad)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velocidad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rotor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radianes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mecánicos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segundo.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>
              <a:lnSpc>
                <a:spcPts val="1620"/>
              </a:lnSpc>
              <a:spcBef>
                <a:spcPts val="204"/>
              </a:spcBef>
            </a:pPr>
            <a:endParaRPr sz="1400" dirty="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95356" y="2445568"/>
            <a:ext cx="3657600" cy="1834332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440275" y="4279900"/>
            <a:ext cx="18132679" cy="56143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1445" algn="just">
              <a:spcBef>
                <a:spcPts val="100"/>
              </a:spcBef>
              <a:tabLst>
                <a:tab pos="1040130" algn="l"/>
              </a:tabLst>
            </a:pPr>
            <a:r>
              <a:rPr sz="2800" b="1" i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Interpretación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física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transformación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dq0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40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39700" marR="132080" algn="just">
              <a:spcBef>
                <a:spcPts val="5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onda de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fmm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combinada debida 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sz="2800" b="1" spc="-7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sz="2800" b="1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sz="2800" b="1" spc="7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sz="2800" b="1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r>
              <a:rPr sz="2800" b="1" spc="330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recorre la periferia del estator a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velocidad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ω</a:t>
            </a:r>
            <a:r>
              <a:rPr sz="2800" b="1" spc="7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sz="2800" b="1" spc="165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rad/s.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es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también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b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velocidad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rotor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algn="just">
              <a:spcBef>
                <a:spcPts val="20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39700" marR="137795" algn="just"/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razón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operación sincrónica balanceada,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onda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fmm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armadura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muestra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posición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respecto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rotor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tiene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distribución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sinusoidal.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10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39700" marR="131445" algn="just"/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Dado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función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seno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expresada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suma</a:t>
            </a: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dos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funciones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seno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fmm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debida a los arrollamientos del estator puede ser descompuesta en dos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ondas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fmm</a:t>
            </a:r>
            <a:r>
              <a:rPr sz="2800" spc="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sinusoidalmente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distribuidas</a:t>
            </a:r>
            <a:r>
              <a:rPr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estacionarias</a:t>
            </a:r>
            <a:r>
              <a:rPr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respecto</a:t>
            </a:r>
            <a:r>
              <a:rPr sz="2800" spc="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</a:t>
            </a:r>
            <a:r>
              <a:rPr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rotor,</a:t>
            </a:r>
            <a:r>
              <a:rPr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tal</a:t>
            </a:r>
            <a:r>
              <a:rPr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tiene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valor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pico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sobre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eje</a:t>
            </a:r>
            <a:r>
              <a:rPr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“d”</a:t>
            </a:r>
            <a:r>
              <a:rPr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otra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tiene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valor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pico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sobre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eje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“q”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/>
          <p:nvPr/>
        </p:nvSpPr>
        <p:spPr>
          <a:xfrm>
            <a:off x="513556" y="698500"/>
            <a:ext cx="18132679" cy="56143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9700" marR="135890" algn="just"/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razón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id</a:t>
            </a:r>
            <a:r>
              <a:rPr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interpretada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r>
              <a:rPr sz="2800" spc="3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instantánea</a:t>
            </a:r>
            <a:r>
              <a:rPr sz="2800" spc="3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3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arrollamiento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armadura ficticio que rota a la misma velocidad que el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rotor, y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se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mantiene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posición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tal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eje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coincide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siempre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eje</a:t>
            </a:r>
            <a:r>
              <a:rPr sz="28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“d”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algn="just">
              <a:spcBef>
                <a:spcPts val="20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39700" marR="137795" algn="just">
              <a:spcBef>
                <a:spcPts val="5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valor de la corriente en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este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arrollamiento es tal que él da por resultado la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misma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fmm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sobre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el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eje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“d”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la que producen las verdaderas corrientes de fase que fluyen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arrollamientos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armadura.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39700" marR="132080" algn="just"/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 interpretación similar se aplica a</a:t>
            </a:r>
            <a:r>
              <a:rPr sz="2800" spc="3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“i</a:t>
            </a:r>
            <a:r>
              <a:rPr sz="2800" b="1" spc="-7" baseline="-1234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”,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excepto que ella actúa sobre el</a:t>
            </a:r>
            <a:r>
              <a:rPr sz="2800" spc="3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eje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“q” </a:t>
            </a:r>
            <a:r>
              <a:rPr sz="2800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lugar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eje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“d”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algn="just">
              <a:spcBef>
                <a:spcPts val="15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39700" marR="131445" algn="just"/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fuerzas magnetomotrices debidas a</a:t>
            </a:r>
            <a:r>
              <a:rPr sz="2800" spc="3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“i</a:t>
            </a:r>
            <a:r>
              <a:rPr sz="2800" b="1" spc="-7" baseline="-1234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sz="2800" spc="3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“i</a:t>
            </a:r>
            <a:r>
              <a:rPr sz="2800" b="1" baseline="-1234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son estacionarias con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respecto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rotor y actúan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sobre caminos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permeancia constate. Por eso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2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inductancias</a:t>
            </a:r>
            <a:r>
              <a:rPr sz="2800" spc="3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</a:t>
            </a:r>
            <a:r>
              <a:rPr sz="2800" b="1" spc="-15" baseline="-10416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</a:t>
            </a:r>
            <a:r>
              <a:rPr sz="2800" b="1" spc="300" baseline="-10416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sz="2800" b="1" spc="-5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</a:t>
            </a:r>
            <a:r>
              <a:rPr sz="2800" b="1" spc="-7" baseline="-10416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</a:t>
            </a:r>
            <a:r>
              <a:rPr lang="es-ES" sz="2800" b="1" spc="-7" baseline="-10416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son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constantes.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39700" marR="137795" algn="just"/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 condiciones de estado estacionario balanceado, las corrientes de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fase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pueden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escritas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como:</a:t>
            </a:r>
          </a:p>
        </p:txBody>
      </p:sp>
      <p:pic>
        <p:nvPicPr>
          <p:cNvPr id="5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42352" y="6602660"/>
            <a:ext cx="4648200" cy="2514600"/>
          </a:xfrm>
          <a:prstGeom prst="rect">
            <a:avLst/>
          </a:prstGeom>
        </p:spPr>
      </p:pic>
      <p:sp>
        <p:nvSpPr>
          <p:cNvPr id="6" name="object 2"/>
          <p:cNvSpPr txBox="1"/>
          <p:nvPr/>
        </p:nvSpPr>
        <p:spPr>
          <a:xfrm>
            <a:off x="6304756" y="6489700"/>
            <a:ext cx="12036679" cy="18774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 algn="just">
              <a:spcBef>
                <a:spcPts val="100"/>
              </a:spcBef>
            </a:pP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Donde </a:t>
            </a:r>
            <a:r>
              <a:rPr sz="2800" b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ω</a:t>
            </a:r>
            <a:r>
              <a:rPr sz="2800" b="1" spc="7" baseline="-10416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sz="2800" b="1" spc="172" baseline="-10416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2πf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[rad/s]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frecuencia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angular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estator.</a:t>
            </a:r>
          </a:p>
          <a:p>
            <a:pPr algn="just">
              <a:lnSpc>
                <a:spcPct val="100000"/>
              </a:lnSpc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0800" algn="just">
              <a:spcBef>
                <a:spcPts val="1115"/>
              </a:spcBef>
            </a:pP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Usando</a:t>
            </a:r>
            <a:r>
              <a:rPr sz="2800" b="1" i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transformación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dq0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172156" y="8107540"/>
            <a:ext cx="4191000" cy="1963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26497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61156" y="469900"/>
            <a:ext cx="18098847" cy="839140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 algn="just">
              <a:spcBef>
                <a:spcPts val="195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2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operación</a:t>
            </a:r>
            <a:r>
              <a:rPr sz="2800" spc="2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sincrónica</a:t>
            </a:r>
            <a:r>
              <a:rPr sz="2800" spc="2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2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velocidad</a:t>
            </a:r>
            <a:r>
              <a:rPr sz="2800" spc="2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2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rotor</a:t>
            </a:r>
            <a:r>
              <a:rPr sz="2800" spc="2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2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igual</a:t>
            </a:r>
            <a:r>
              <a:rPr sz="2800" spc="25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2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2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frecuencia</a:t>
            </a:r>
            <a:r>
              <a:rPr sz="2800" spc="25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angular</a:t>
            </a:r>
            <a:r>
              <a:rPr sz="2800" spc="2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2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corrientes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estator.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esto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lang="es-ES" sz="2800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>
              <a:spcBef>
                <a:spcPts val="195"/>
              </a:spcBef>
            </a:pPr>
            <a:endParaRPr lang="es-ES" sz="2800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>
              <a:spcBef>
                <a:spcPts val="195"/>
              </a:spcBef>
            </a:pP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lang="es-ES"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</a:t>
            </a:r>
            <a:r>
              <a:rPr lang="es-ES"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razón</a:t>
            </a:r>
          </a:p>
          <a:p>
            <a:pPr marL="12700" marR="5080" algn="just">
              <a:spcBef>
                <a:spcPts val="195"/>
              </a:spcBef>
            </a:pPr>
            <a:endParaRPr lang="es-ES" sz="2800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>
              <a:spcBef>
                <a:spcPts val="195"/>
              </a:spcBef>
            </a:pPr>
            <a:endParaRPr lang="es-ES" sz="2800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>
              <a:spcBef>
                <a:spcPts val="195"/>
              </a:spcBef>
            </a:pPr>
            <a:endParaRPr lang="es-ES" sz="2800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>
              <a:spcBef>
                <a:spcPts val="195"/>
              </a:spcBef>
            </a:pPr>
            <a:endParaRPr lang="es-ES" sz="2800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01600" marR="93980" algn="just">
              <a:spcBef>
                <a:spcPts val="195"/>
              </a:spcBef>
            </a:pP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operación de estado estacionario balanceada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“i</a:t>
            </a:r>
            <a:r>
              <a:rPr lang="es-ES" sz="2800" b="1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</a:t>
            </a:r>
            <a:r>
              <a:rPr lang="es-ES" sz="2800" b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lang="es-ES" sz="2800" b="1" spc="-7" baseline="-10416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son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constantes.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otras palabras, corrientes alternas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ase en el sistema de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referencia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</a:t>
            </a:r>
            <a:r>
              <a:rPr lang="es-ES" sz="2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abc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aparecen como corrientes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continuas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referencia</a:t>
            </a:r>
            <a:r>
              <a:rPr lang="es-ES"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“dq0”.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01600" marR="98425" algn="just"/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1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tranformación</a:t>
            </a:r>
            <a:r>
              <a:rPr lang="es-ES" sz="2800" b="1" spc="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dq0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s-ES" sz="2800" spc="1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</a:t>
            </a:r>
            <a:r>
              <a:rPr lang="es-ES" sz="2800" spc="1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</a:t>
            </a:r>
            <a:r>
              <a:rPr lang="es-ES" sz="2800" spc="1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vista</a:t>
            </a:r>
            <a:r>
              <a:rPr lang="es-ES" sz="2800" spc="1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</a:t>
            </a:r>
            <a:r>
              <a:rPr lang="es-ES" sz="2800" spc="1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lang="es-ES" sz="2800" spc="1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medio</a:t>
            </a:r>
            <a:r>
              <a:rPr lang="es-ES" sz="2800" spc="1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1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referir</a:t>
            </a:r>
            <a:r>
              <a:rPr lang="es-ES" sz="2800" spc="1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z="2800" spc="1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mqgnitudes</a:t>
            </a:r>
            <a:r>
              <a:rPr lang="es-ES" sz="2800" spc="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físicas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estator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lado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rotor.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Esto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análogo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referir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mqgnitudes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físicas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2800" spc="3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lado secundario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transformador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lado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primario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medio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relación</a:t>
            </a:r>
            <a:r>
              <a:rPr lang="es-ES"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vueltas.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20"/>
              </a:spcBef>
            </a:pP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01600" marR="99060" algn="just"/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transformación inversa,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 similarmente vista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medio para referir las </a:t>
            </a:r>
            <a:r>
              <a:rPr lang="es-ES"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mqgnitudes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físicas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rotor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lado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estator.</a:t>
            </a:r>
          </a:p>
          <a:p>
            <a:pPr algn="just">
              <a:spcBef>
                <a:spcPts val="25"/>
              </a:spcBef>
            </a:pP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590756" y="1231900"/>
            <a:ext cx="2438400" cy="381000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43679" y="2374900"/>
            <a:ext cx="3733800" cy="1362729"/>
          </a:xfrm>
          <a:prstGeom prst="rect">
            <a:avLst/>
          </a:prstGeom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61156" y="469900"/>
            <a:ext cx="18098847" cy="8216993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01600" marR="92710" algn="just"/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análisis</a:t>
            </a:r>
            <a:r>
              <a:rPr lang="es-ES"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ecuaciones</a:t>
            </a:r>
            <a:r>
              <a:rPr lang="es-ES"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</a:t>
            </a:r>
            <a:r>
              <a:rPr lang="es-ES" sz="2800" spc="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sincrónica</a:t>
            </a:r>
            <a:r>
              <a:rPr lang="es-ES"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términos</a:t>
            </a:r>
            <a:r>
              <a:rPr lang="es-ES"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z="2800" spc="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variables</a:t>
            </a:r>
            <a:r>
              <a:rPr lang="es-ES" sz="2800" spc="1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dq0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 considerablemente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más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simple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spc="2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términos de las</a:t>
            </a:r>
            <a:r>
              <a:rPr lang="es-ES" sz="2800" spc="3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mqgnitudes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físicas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fase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siguientes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razones: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40"/>
              </a:spcBef>
            </a:pP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43915" indent="-514350" algn="just">
              <a:buClr>
                <a:srgbClr val="FF0000"/>
              </a:buClr>
              <a:buFont typeface="+mj-lt"/>
              <a:buAutoNum type="arabicPeriod"/>
              <a:tabLst>
                <a:tab pos="558800" algn="l"/>
              </a:tabLst>
            </a:pP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z="2800" b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ecuaciones</a:t>
            </a:r>
            <a:r>
              <a:rPr lang="es-ES" sz="2800" b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2800" b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comportamiento</a:t>
            </a:r>
            <a:r>
              <a:rPr lang="es-ES" sz="2800" b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dinámico</a:t>
            </a:r>
            <a:r>
              <a:rPr lang="es-ES" sz="2800" b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tienen</a:t>
            </a:r>
            <a:r>
              <a:rPr lang="es-ES" sz="2800" b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inductancias</a:t>
            </a:r>
            <a:r>
              <a:rPr lang="es-ES" sz="2800" b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constantes.</a:t>
            </a:r>
          </a:p>
          <a:p>
            <a:pPr marL="514350" indent="-514350" algn="just">
              <a:spcBef>
                <a:spcPts val="35"/>
              </a:spcBef>
              <a:buClr>
                <a:srgbClr val="FF0000"/>
              </a:buClr>
              <a:buFont typeface="+mj-lt"/>
              <a:buAutoNum type="arabicPeriod"/>
            </a:pPr>
            <a:endParaRPr lang="es-ES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43915" marR="98425" indent="-514350" algn="just">
              <a:buClr>
                <a:srgbClr val="FF0000"/>
              </a:buClr>
              <a:buFont typeface="+mj-lt"/>
              <a:buAutoNum type="arabicPeriod"/>
              <a:tabLst>
                <a:tab pos="558800" algn="l"/>
                <a:tab pos="1019810" algn="l"/>
                <a:tab pos="1963420" algn="l"/>
                <a:tab pos="3007995" algn="l"/>
                <a:tab pos="3342004" algn="l"/>
                <a:tab pos="4217035" algn="l"/>
                <a:tab pos="4788535" algn="l"/>
                <a:tab pos="5095875" algn="l"/>
                <a:tab pos="5921375" algn="l"/>
              </a:tabLst>
            </a:pP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ara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</a:t>
            </a:r>
            <a:r>
              <a:rPr lang="es-ES" sz="2800" b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</a:t>
            </a:r>
            <a:r>
              <a:rPr lang="es-ES"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ici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one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	</a:t>
            </a:r>
            <a:r>
              <a:rPr lang="es-ES" sz="2800" b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ala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r>
              <a:rPr lang="es-ES" sz="2800" b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ada</a:t>
            </a:r>
            <a:r>
              <a:rPr lang="es-ES" sz="2800" b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	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es-ES" sz="2800" b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mqgnitudes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es-ES" sz="2800" b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</a:t>
            </a:r>
            <a:r>
              <a:rPr lang="es-ES" sz="2800" b="1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í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sicas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secu</a:t>
            </a:r>
            <a:r>
              <a:rPr lang="es-ES" sz="2800" b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ncia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cero desaparecen.</a:t>
            </a:r>
          </a:p>
          <a:p>
            <a:pPr marL="843915" marR="98425" indent="-514350" algn="just">
              <a:buClr>
                <a:srgbClr val="FF0000"/>
              </a:buClr>
              <a:buFont typeface="+mj-lt"/>
              <a:buAutoNum type="arabicPeriod"/>
              <a:tabLst>
                <a:tab pos="558800" algn="l"/>
                <a:tab pos="1019810" algn="l"/>
                <a:tab pos="1963420" algn="l"/>
                <a:tab pos="3007995" algn="l"/>
                <a:tab pos="3342004" algn="l"/>
                <a:tab pos="4217035" algn="l"/>
                <a:tab pos="4788535" algn="l"/>
                <a:tab pos="5095875" algn="l"/>
                <a:tab pos="5921375" algn="l"/>
              </a:tabLst>
            </a:pPr>
            <a:endParaRPr lang="es-ES" sz="2800" b="1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55015" marR="8255" indent="-514350" algn="just">
              <a:spcBef>
                <a:spcPts val="160"/>
              </a:spcBef>
              <a:buClr>
                <a:srgbClr val="FF0000"/>
              </a:buClr>
              <a:buFont typeface="+mj-lt"/>
              <a:buAutoNum type="arabicPeriod"/>
              <a:tabLst>
                <a:tab pos="469900" algn="l"/>
              </a:tabLst>
            </a:pP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operación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estacionario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balanceada,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mqgnitudes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físicas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estator</a:t>
            </a:r>
            <a:r>
              <a:rPr lang="es-ES" sz="2800" b="1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tienen</a:t>
            </a:r>
            <a:r>
              <a:rPr lang="es-ES" sz="2800" b="1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valores</a:t>
            </a:r>
            <a:r>
              <a:rPr lang="es-ES" sz="2800" b="1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constantes.</a:t>
            </a:r>
            <a:r>
              <a:rPr lang="es-ES" sz="2800" b="1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lang="es-ES" sz="2800" b="1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otros</a:t>
            </a:r>
            <a:r>
              <a:rPr lang="es-ES" sz="2800" b="1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modos</a:t>
            </a:r>
            <a:r>
              <a:rPr lang="es-ES" sz="2800" b="1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operación,</a:t>
            </a:r>
            <a:r>
              <a:rPr lang="es-ES" sz="2800" b="1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ellas</a:t>
            </a:r>
            <a:r>
              <a:rPr lang="es-ES" sz="2800" b="1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varían</a:t>
            </a:r>
            <a:r>
              <a:rPr lang="es-ES" sz="2800" b="1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 el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tiempo.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estudios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involucran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variaciones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lentas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tienen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frecuencias</a:t>
            </a:r>
            <a:r>
              <a:rPr lang="es-ES"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lang="es-ES" sz="2800" b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debajo</a:t>
            </a:r>
            <a:r>
              <a:rPr lang="es-ES"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s-ES" sz="2800" b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b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es-ES" sz="2800" b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Hz.</a:t>
            </a:r>
          </a:p>
          <a:p>
            <a:pPr marL="514350" indent="-514350" algn="just">
              <a:spcBef>
                <a:spcPts val="35"/>
              </a:spcBef>
              <a:buClr>
                <a:srgbClr val="FF0000"/>
              </a:buClr>
              <a:buFont typeface="+mj-lt"/>
              <a:buAutoNum type="arabicPeriod"/>
            </a:pPr>
            <a:endParaRPr lang="es-ES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55015" marR="8890" indent="-514350" algn="just">
              <a:buClr>
                <a:srgbClr val="FF0000"/>
              </a:buClr>
              <a:buFont typeface="+mj-lt"/>
              <a:buAutoNum type="arabicPeriod"/>
              <a:tabLst>
                <a:tab pos="469900" algn="l"/>
              </a:tabLst>
            </a:pP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parámetros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asociados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ejes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“d”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</a:t>
            </a:r>
            <a:r>
              <a:rPr lang="es-ES"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“q”</a:t>
            </a:r>
            <a:r>
              <a:rPr lang="es-ES" sz="2800" b="1" spc="3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pueden</a:t>
            </a:r>
            <a:r>
              <a:rPr lang="es-ES" sz="2800" b="1" spc="3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</a:t>
            </a:r>
            <a:r>
              <a:rPr lang="es-ES" sz="2800" b="1" spc="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directamente medidos</a:t>
            </a:r>
            <a:r>
              <a:rPr lang="es-ES"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medio</a:t>
            </a:r>
            <a:r>
              <a:rPr lang="es-ES"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ensayos</a:t>
            </a:r>
            <a:r>
              <a:rPr lang="es-ES" sz="2800" b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lang="es-ES" sz="2800" b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bornes.</a:t>
            </a:r>
          </a:p>
          <a:p>
            <a:pPr algn="just"/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/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Bajo</a:t>
            </a:r>
            <a:r>
              <a:rPr lang="es-ES"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condiciones</a:t>
            </a:r>
            <a:r>
              <a:rPr lang="es-ES"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</a:t>
            </a:r>
            <a:r>
              <a:rPr lang="es-ES"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estacionario</a:t>
            </a:r>
            <a:r>
              <a:rPr lang="es-ES"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balanceadas,</a:t>
            </a:r>
            <a:r>
              <a:rPr lang="es-ES"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transformación</a:t>
            </a:r>
            <a:r>
              <a:rPr lang="es-ES" sz="2800" b="1" i="1" spc="4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dq0</a:t>
            </a:r>
            <a:r>
              <a:rPr lang="es-ES" sz="2800" b="1" i="1" spc="4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equivale</a:t>
            </a:r>
            <a:r>
              <a:rPr lang="es-ES"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 uso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fasores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representar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mqgnitudes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físicas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alternas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fase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del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estator.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58165" marR="98425" indent="-228600" algn="just">
              <a:buClr>
                <a:srgbClr val="FF0000"/>
              </a:buClr>
              <a:buFont typeface="Arial"/>
              <a:buAutoNum type="arabicPlain"/>
              <a:tabLst>
                <a:tab pos="558800" algn="l"/>
                <a:tab pos="1019810" algn="l"/>
                <a:tab pos="1963420" algn="l"/>
                <a:tab pos="3007995" algn="l"/>
                <a:tab pos="3342004" algn="l"/>
                <a:tab pos="4217035" algn="l"/>
                <a:tab pos="4788535" algn="l"/>
                <a:tab pos="5095875" algn="l"/>
                <a:tab pos="5921375" algn="l"/>
              </a:tabLst>
            </a:pP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>
              <a:lnSpc>
                <a:spcPts val="1380"/>
              </a:lnSpc>
              <a:spcBef>
                <a:spcPts val="195"/>
              </a:spcBef>
            </a:pPr>
            <a:endParaRPr lang="es-ES" sz="1200" dirty="0">
              <a:latin typeface="Microsoft Sans Serif"/>
              <a:cs typeface="Microsoft Sans Serif"/>
            </a:endParaRPr>
          </a:p>
          <a:p>
            <a:pPr marL="12700" marR="5080">
              <a:lnSpc>
                <a:spcPts val="1380"/>
              </a:lnSpc>
              <a:spcBef>
                <a:spcPts val="195"/>
              </a:spcBef>
            </a:pPr>
            <a:endParaRPr sz="1200" dirty="0">
              <a:latin typeface="Microsoft Sans Serif"/>
              <a:cs typeface="Microsoft Sans Serif"/>
            </a:endParaRPr>
          </a:p>
        </p:txBody>
      </p:sp>
      <p:sp>
        <p:nvSpPr>
          <p:cNvPr id="6" name="object 3"/>
          <p:cNvSpPr txBox="1"/>
          <p:nvPr/>
        </p:nvSpPr>
        <p:spPr>
          <a:xfrm>
            <a:off x="371792" y="8060663"/>
            <a:ext cx="18098847" cy="1252459"/>
          </a:xfrm>
          <a:prstGeom prst="rect">
            <a:avLst/>
          </a:prstGeom>
          <a:ln w="6095">
            <a:solidFill>
              <a:srgbClr val="000000"/>
            </a:solidFill>
          </a:ln>
        </p:spPr>
        <p:txBody>
          <a:bodyPr vert="horz" wrap="square" lIns="0" tIns="11430" rIns="0" bIns="0" rtlCol="0">
            <a:spAutoFit/>
          </a:bodyPr>
          <a:lstStyle/>
          <a:p>
            <a:pPr marL="71120" marR="67945" algn="ctr">
              <a:lnSpc>
                <a:spcPct val="96200"/>
              </a:lnSpc>
              <a:spcBef>
                <a:spcPts val="90"/>
              </a:spcBef>
            </a:pP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ventajas 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b="1" i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emplear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variable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dq0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son similares a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usar fasores para el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análisis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estacionario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circuitos de corriente alterna, en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lugar 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b="1" i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trabajar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directamente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con</a:t>
            </a:r>
            <a:r>
              <a:rPr sz="2800" b="1" i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mqgnitudes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sinusoidales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variables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tiempo.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902082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18"/>
          <p:cNvSpPr txBox="1"/>
          <p:nvPr/>
        </p:nvSpPr>
        <p:spPr>
          <a:xfrm>
            <a:off x="426401" y="2359666"/>
            <a:ext cx="10145555" cy="8140049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6350" algn="just">
              <a:spcBef>
                <a:spcPts val="195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máquina sincrónica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construida por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varios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circuitos acoplados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inductivamente</a:t>
            </a:r>
            <a:r>
              <a:rPr sz="2800" spc="3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mueven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unos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respecto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otros.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Debido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al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movimiento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relativo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entre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campos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originados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los valores de inductancias propias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mutuas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varían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periódicamente con la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posición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rotor.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/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realizar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este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análisis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se</a:t>
            </a:r>
            <a:r>
              <a:rPr sz="2800" spc="3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considera una máquina trifásica de polos salientes</a:t>
            </a:r>
            <a:r>
              <a:rPr sz="2800" spc="3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ideal, </a:t>
            </a:r>
            <a:r>
              <a:rPr sz="2800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cual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desprecia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todo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tipo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pérdidas,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decir: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saturación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pérdidas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hierro.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>
              <a:tabLst>
                <a:tab pos="913130" algn="l"/>
              </a:tabLst>
            </a:pPr>
            <a:r>
              <a:rPr sz="2800" b="1" i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Reactancia</a:t>
            </a:r>
            <a:r>
              <a:rPr sz="2800" b="1" i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Sincrónica de</a:t>
            </a:r>
            <a:r>
              <a:rPr sz="2800" b="1" i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Eje</a:t>
            </a:r>
            <a:r>
              <a:rPr sz="2800" b="1" i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Directo “xd”: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>
              <a:spcBef>
                <a:spcPts val="850"/>
              </a:spcBef>
            </a:pPr>
            <a:r>
              <a:rPr sz="2800" b="1" i="1" spc="-5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b="1" i="1" spc="5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considera</a:t>
            </a:r>
            <a:r>
              <a:rPr sz="2800" b="1" i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el </a:t>
            </a:r>
            <a:r>
              <a:rPr sz="2800" b="1" i="1" spc="-5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circuito</a:t>
            </a:r>
            <a:r>
              <a:rPr sz="2800" b="1" i="1" spc="1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rotórico</a:t>
            </a:r>
            <a:r>
              <a:rPr sz="2800" b="1" i="1" spc="1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cerrado</a:t>
            </a:r>
            <a:r>
              <a:rPr sz="2800" b="1" i="1" spc="1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pero</a:t>
            </a:r>
            <a:r>
              <a:rPr sz="2800" b="1" i="1" spc="1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</a:t>
            </a:r>
            <a:r>
              <a:rPr sz="2800" b="1" i="1" spc="1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excitado.</a:t>
            </a:r>
            <a:endParaRPr sz="2800" b="1" dirty="0">
              <a:solidFill>
                <a:srgbClr val="00B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13335" algn="just">
              <a:spcBef>
                <a:spcPts val="960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Supóngase que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alimenta al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estator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secuencia positiva, que produce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campo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rotante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velocidad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sincrónica.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12065" algn="just">
              <a:spcBef>
                <a:spcPts val="919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Simultáneamente se hace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girar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rotor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 velocidad sincrónica, de modo que el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campo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rotante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estator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estacionario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respecto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otro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gira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misma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velocidad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el.</a:t>
            </a:r>
            <a:endParaRPr lang="es-ES" sz="2800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2" name="object 2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13402" y="3213100"/>
            <a:ext cx="7726053" cy="5715000"/>
          </a:xfrm>
          <a:prstGeom prst="rect">
            <a:avLst/>
          </a:prstGeom>
        </p:spPr>
      </p:pic>
      <p:sp>
        <p:nvSpPr>
          <p:cNvPr id="26" name="Rectángulo 25"/>
          <p:cNvSpPr/>
          <p:nvPr/>
        </p:nvSpPr>
        <p:spPr>
          <a:xfrm>
            <a:off x="284956" y="377120"/>
            <a:ext cx="1815449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74738" indent="-1074738" algn="just"/>
            <a:r>
              <a:rPr lang="es-E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11. Reactancias de eje directo y de eje en cuadratura del generador  sincrónico: sincrónicas (</a:t>
            </a:r>
            <a:r>
              <a:rPr lang="es-ES" sz="3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xd</a:t>
            </a:r>
            <a:r>
              <a:rPr lang="es-E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s-ES" sz="3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xq</a:t>
            </a:r>
            <a:r>
              <a:rPr lang="es-E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), transitorias (</a:t>
            </a:r>
            <a:r>
              <a:rPr lang="es-ES" sz="3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x’d</a:t>
            </a:r>
            <a:r>
              <a:rPr lang="es-E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s-ES" sz="3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x’q</a:t>
            </a:r>
            <a:r>
              <a:rPr lang="es-E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y </a:t>
            </a:r>
            <a:r>
              <a:rPr lang="es-ES" sz="3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subtransitorias</a:t>
            </a:r>
            <a:r>
              <a:rPr lang="es-E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lang="es-ES" sz="3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x”d</a:t>
            </a:r>
            <a:r>
              <a:rPr lang="es-E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s-ES" sz="3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x”q</a:t>
            </a:r>
            <a:r>
              <a:rPr lang="es-E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 </a:t>
            </a:r>
          </a:p>
          <a:p>
            <a:pPr algn="just"/>
            <a:r>
              <a:rPr lang="es-ES" dirty="0"/>
              <a:t>.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18"/>
          <p:cNvSpPr txBox="1"/>
          <p:nvPr/>
        </p:nvSpPr>
        <p:spPr>
          <a:xfrm>
            <a:off x="426402" y="561786"/>
            <a:ext cx="18013053" cy="4523674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12065" algn="just">
              <a:spcBef>
                <a:spcPts val="919"/>
              </a:spcBef>
            </a:pP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b="1" i="1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estas</a:t>
            </a:r>
            <a:r>
              <a:rPr lang="es-ES" sz="2800" b="1" i="1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condiciones,</a:t>
            </a:r>
            <a:r>
              <a:rPr lang="es-ES" sz="2800" b="1" i="1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b="1" i="1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flujo</a:t>
            </a:r>
            <a:r>
              <a:rPr lang="es-ES" sz="2800" b="1" i="1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será</a:t>
            </a:r>
            <a:r>
              <a:rPr lang="es-ES" sz="2800" b="1" i="1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máximo</a:t>
            </a:r>
            <a:r>
              <a:rPr lang="es-ES" sz="2800" b="1" i="1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cuando</a:t>
            </a:r>
            <a:r>
              <a:rPr lang="es-ES" sz="2800" b="1" i="1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b="1" i="1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enfrenta</a:t>
            </a:r>
            <a:r>
              <a:rPr lang="es-ES" sz="2800" b="1" i="1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</a:t>
            </a:r>
            <a:r>
              <a:rPr lang="es-ES" sz="2800" b="1" i="1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máximo</a:t>
            </a:r>
            <a:r>
              <a:rPr lang="es-ES" sz="2800" b="1" i="1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1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FMM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estator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con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polo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rotor.</a:t>
            </a:r>
          </a:p>
          <a:p>
            <a:pPr marL="12700" marR="12065" algn="just">
              <a:spcBef>
                <a:spcPts val="919"/>
              </a:spcBef>
            </a:pPr>
            <a:endParaRPr lang="es-ES" sz="2800" b="1" i="1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12065" algn="just">
              <a:spcBef>
                <a:spcPts val="919"/>
              </a:spcBef>
            </a:pP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estas condiciones, se presenta el camino con máxima permeancia. </a:t>
            </a:r>
            <a:r>
              <a:rPr lang="es-ES" sz="2800" b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Así,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valor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flujo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concatenado</a:t>
            </a:r>
            <a:r>
              <a:rPr lang="es-ES"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lang="es-ES"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fase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bobinado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armadura</a:t>
            </a:r>
            <a:r>
              <a:rPr lang="es-ES"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por</a:t>
            </a:r>
            <a:r>
              <a:rPr lang="es-ES"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unidad</a:t>
            </a:r>
            <a:r>
              <a:rPr lang="es-ES"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spc="3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corriente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armadura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es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valor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inductancia</a:t>
            </a:r>
            <a:r>
              <a:rPr lang="es-ES"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eje</a:t>
            </a:r>
            <a:r>
              <a:rPr lang="es-ES"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directo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“</a:t>
            </a:r>
            <a:r>
              <a:rPr lang="es-ES" sz="2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Ld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”.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12065" algn="just">
              <a:spcBef>
                <a:spcPts val="919"/>
              </a:spcBef>
            </a:pPr>
            <a:endParaRPr lang="es-ES" sz="2800" dirty="0">
              <a:latin typeface="Arial"/>
              <a:cs typeface="Arial"/>
            </a:endParaRPr>
          </a:p>
          <a:p>
            <a:pPr marL="12700" marR="12065" algn="just">
              <a:spcBef>
                <a:spcPts val="919"/>
              </a:spcBef>
            </a:pPr>
            <a:r>
              <a:rPr lang="es-ES" sz="2800" b="1" i="1" dirty="0">
                <a:latin typeface="Arial"/>
                <a:cs typeface="Arial"/>
              </a:rPr>
              <a:t>La</a:t>
            </a:r>
            <a:r>
              <a:rPr lang="es-ES" sz="2800" b="1" i="1" spc="-10" dirty="0">
                <a:latin typeface="Arial"/>
                <a:cs typeface="Arial"/>
              </a:rPr>
              <a:t> </a:t>
            </a:r>
            <a:r>
              <a:rPr lang="es-ES" sz="2800" b="1" i="1" spc="-5" dirty="0">
                <a:latin typeface="Arial"/>
                <a:cs typeface="Arial"/>
              </a:rPr>
              <a:t>reactancia </a:t>
            </a:r>
            <a:r>
              <a:rPr lang="es-ES" sz="2800" b="1" i="1" dirty="0">
                <a:latin typeface="Arial"/>
                <a:cs typeface="Arial"/>
              </a:rPr>
              <a:t>de</a:t>
            </a:r>
            <a:r>
              <a:rPr lang="es-ES" sz="2800" b="1" i="1" spc="-10" dirty="0">
                <a:latin typeface="Arial"/>
                <a:cs typeface="Arial"/>
              </a:rPr>
              <a:t> </a:t>
            </a:r>
            <a:r>
              <a:rPr lang="es-ES" sz="2800" b="1" i="1" dirty="0">
                <a:latin typeface="Arial"/>
                <a:cs typeface="Arial"/>
              </a:rPr>
              <a:t>eje</a:t>
            </a:r>
            <a:r>
              <a:rPr lang="es-ES" sz="2800" b="1" i="1" spc="-25" dirty="0">
                <a:latin typeface="Arial"/>
                <a:cs typeface="Arial"/>
              </a:rPr>
              <a:t> </a:t>
            </a:r>
            <a:r>
              <a:rPr lang="es-ES" sz="2800" b="1" i="1" dirty="0">
                <a:latin typeface="Arial"/>
                <a:cs typeface="Arial"/>
              </a:rPr>
              <a:t>directo</a:t>
            </a:r>
            <a:r>
              <a:rPr lang="es-ES" sz="2800" b="1" i="1" spc="-10" dirty="0">
                <a:latin typeface="Arial"/>
                <a:cs typeface="Arial"/>
              </a:rPr>
              <a:t> </a:t>
            </a:r>
            <a:r>
              <a:rPr lang="es-ES" sz="2800" b="1" i="1" spc="-5" dirty="0">
                <a:latin typeface="Arial"/>
                <a:cs typeface="Arial"/>
              </a:rPr>
              <a:t>es </a:t>
            </a:r>
            <a:r>
              <a:rPr lang="es-ES" sz="2800" b="1" i="1" dirty="0">
                <a:latin typeface="Arial"/>
                <a:cs typeface="Arial"/>
              </a:rPr>
              <a:t>“</a:t>
            </a:r>
            <a:r>
              <a:rPr lang="es-ES" sz="2800" b="1" i="1" dirty="0" err="1">
                <a:latin typeface="Arial"/>
                <a:cs typeface="Arial"/>
              </a:rPr>
              <a:t>xd</a:t>
            </a:r>
            <a:r>
              <a:rPr lang="es-ES" sz="2800" b="1" i="1" dirty="0">
                <a:latin typeface="Arial"/>
                <a:cs typeface="Arial"/>
              </a:rPr>
              <a:t>=</a:t>
            </a:r>
            <a:r>
              <a:rPr lang="es-ES" sz="2800" b="1" i="1" spc="-20" dirty="0">
                <a:latin typeface="Arial"/>
                <a:cs typeface="Arial"/>
              </a:rPr>
              <a:t> </a:t>
            </a:r>
            <a:r>
              <a:rPr lang="es-ES" sz="2800" b="1" i="1" dirty="0">
                <a:latin typeface="Arial"/>
                <a:cs typeface="Arial"/>
              </a:rPr>
              <a:t>ω</a:t>
            </a:r>
            <a:r>
              <a:rPr lang="es-ES" sz="2800" b="1" i="1" spc="-10" dirty="0">
                <a:latin typeface="Arial"/>
                <a:cs typeface="Arial"/>
              </a:rPr>
              <a:t> </a:t>
            </a:r>
            <a:r>
              <a:rPr lang="es-ES" sz="2800" b="1" i="1" dirty="0" err="1">
                <a:latin typeface="Arial"/>
                <a:cs typeface="Arial"/>
              </a:rPr>
              <a:t>Ld</a:t>
            </a:r>
            <a:r>
              <a:rPr lang="es-ES" sz="2800" b="1" i="1" dirty="0">
                <a:latin typeface="Arial"/>
                <a:cs typeface="Arial"/>
              </a:rPr>
              <a:t>”</a:t>
            </a:r>
            <a:endParaRPr lang="es-ES" sz="2800" dirty="0">
              <a:latin typeface="Arial"/>
              <a:cs typeface="Arial"/>
            </a:endParaRPr>
          </a:p>
          <a:p>
            <a:pPr marL="12700" marR="12065" algn="just">
              <a:lnSpc>
                <a:spcPts val="1380"/>
              </a:lnSpc>
              <a:spcBef>
                <a:spcPts val="919"/>
              </a:spcBef>
            </a:pPr>
            <a:endParaRPr lang="es-ES" sz="2800" dirty="0">
              <a:latin typeface="Arial"/>
              <a:cs typeface="Arial"/>
            </a:endParaRPr>
          </a:p>
          <a:p>
            <a:pPr marL="12700" marR="12065" algn="just">
              <a:lnSpc>
                <a:spcPts val="1380"/>
              </a:lnSpc>
              <a:spcBef>
                <a:spcPts val="919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6" name="Rectángulo 25"/>
          <p:cNvSpPr/>
          <p:nvPr/>
        </p:nvSpPr>
        <p:spPr>
          <a:xfrm>
            <a:off x="284956" y="377120"/>
            <a:ext cx="181544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8820907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2277" y="393700"/>
            <a:ext cx="18104479" cy="19800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  <a:tabLst>
                <a:tab pos="913130" algn="l"/>
              </a:tabLst>
            </a:pPr>
            <a:r>
              <a:rPr sz="2800" b="1" i="1" spc="-5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Reactancia</a:t>
            </a:r>
            <a:r>
              <a:rPr sz="2800" b="1" i="1" spc="-1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Sincrónica de</a:t>
            </a:r>
            <a:r>
              <a:rPr sz="2800" b="1" i="1" spc="-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Eje</a:t>
            </a:r>
            <a:r>
              <a:rPr sz="2800" b="1" i="1" spc="-1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Directo</a:t>
            </a:r>
            <a:r>
              <a:rPr sz="2800" b="1" i="1" spc="-1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“xd”:</a:t>
            </a:r>
            <a:endParaRPr sz="28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>
              <a:spcBef>
                <a:spcPts val="865"/>
              </a:spcBef>
            </a:pPr>
            <a:r>
              <a:rPr sz="2800" b="1" i="1" spc="-5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b="1" i="1" spc="5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considera</a:t>
            </a:r>
            <a:r>
              <a:rPr sz="2800" b="1" i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el </a:t>
            </a:r>
            <a:r>
              <a:rPr sz="2800" b="1" i="1" spc="-5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circuito</a:t>
            </a:r>
            <a:r>
              <a:rPr sz="2800" b="1" i="1" spc="1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rotórico</a:t>
            </a:r>
            <a:r>
              <a:rPr sz="2800" b="1" i="1" spc="1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cerrado</a:t>
            </a:r>
            <a:r>
              <a:rPr sz="2800" b="1" i="1" spc="1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pero</a:t>
            </a:r>
            <a:r>
              <a:rPr sz="2800" b="1" i="1" spc="1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</a:t>
            </a:r>
            <a:r>
              <a:rPr sz="2800" b="1" i="1" spc="1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excitado.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>
              <a:spcBef>
                <a:spcPts val="960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mismas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condiciones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caso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anterior,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enfrentando</a:t>
            </a:r>
            <a:r>
              <a:rPr sz="2800" b="1" i="1" spc="8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b="1" i="1" spc="9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máximo</a:t>
            </a:r>
            <a:r>
              <a:rPr sz="2800" b="1" i="1" spc="9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8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b="1" i="1" spc="9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FMM</a:t>
            </a:r>
            <a:r>
              <a:rPr sz="2800" b="1" i="1" spc="10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lang="es-ES"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espacio interpolar, se obtiene </a:t>
            </a:r>
            <a:r>
              <a:rPr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camino de máxima reluctancia y se </a:t>
            </a:r>
            <a:r>
              <a:rPr sz="2800" b="1" i="1" spc="-5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obtiene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valor máximo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Inductancia</a:t>
            </a:r>
            <a:r>
              <a:rPr sz="1200" b="1" i="1" spc="-5" dirty="0">
                <a:solidFill>
                  <a:srgbClr val="001F5F"/>
                </a:solidFill>
                <a:latin typeface="Arial"/>
                <a:cs typeface="Arial"/>
              </a:rPr>
              <a:t>.</a:t>
            </a:r>
            <a:endParaRPr sz="1200" dirty="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63116" y="2373729"/>
            <a:ext cx="7299640" cy="5528211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392277" y="7937500"/>
            <a:ext cx="18028362" cy="1787028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12700" algn="just">
              <a:spcBef>
                <a:spcPts val="195"/>
              </a:spcBef>
            </a:pPr>
            <a:r>
              <a:rPr sz="2800" spc="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Así,</a:t>
            </a:r>
            <a:r>
              <a:rPr sz="2800" spc="7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7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valor</a:t>
            </a:r>
            <a:r>
              <a:rPr sz="2800" spc="7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7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flujo</a:t>
            </a:r>
            <a:r>
              <a:rPr sz="2800" spc="7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concatenado</a:t>
            </a:r>
            <a:r>
              <a:rPr sz="2800" spc="7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spc="7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7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fase</a:t>
            </a:r>
            <a:r>
              <a:rPr sz="2800" spc="7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7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bobinado</a:t>
            </a:r>
            <a:r>
              <a:rPr sz="2800" spc="7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7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armadura</a:t>
            </a:r>
            <a:r>
              <a:rPr sz="2800" spc="7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7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spc="6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unidad</a:t>
            </a:r>
            <a:r>
              <a:rPr sz="2800" spc="7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-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r>
              <a:rPr sz="2800" spc="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armadura</a:t>
            </a:r>
            <a:r>
              <a:rPr sz="2800" spc="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1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valor</a:t>
            </a:r>
            <a:r>
              <a:rPr sz="2800" spc="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inductancia</a:t>
            </a:r>
            <a:r>
              <a:rPr sz="2800" spc="1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eje</a:t>
            </a:r>
            <a:r>
              <a:rPr sz="2800" spc="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directo</a:t>
            </a:r>
            <a:r>
              <a:rPr sz="2800" spc="4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“L</a:t>
            </a:r>
            <a:r>
              <a:rPr lang="es-ES"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</a:t>
            </a:r>
            <a:r>
              <a:rPr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</a:t>
            </a:r>
            <a:r>
              <a:rPr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12700" algn="just">
              <a:spcBef>
                <a:spcPts val="825"/>
              </a:spcBef>
            </a:pP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reactancia 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eje</a:t>
            </a:r>
            <a:r>
              <a:rPr sz="2800" b="1" i="1" spc="-2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cuadratura es “xq= 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ω</a:t>
            </a:r>
            <a:r>
              <a:rPr sz="2800" b="1" i="1" spc="-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Lq”</a:t>
            </a:r>
            <a:endParaRPr sz="28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0000"/>
              </a:lnSpc>
            </a:pPr>
            <a:endParaRPr sz="1300" dirty="0">
              <a:latin typeface="Arial"/>
              <a:cs typeface="Arial"/>
            </a:endParaRPr>
          </a:p>
          <a:p>
            <a:pPr>
              <a:spcBef>
                <a:spcPts val="50"/>
              </a:spcBef>
            </a:pPr>
            <a:endParaRPr sz="1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425773" y="393700"/>
            <a:ext cx="18028362" cy="3123291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>
              <a:spcBef>
                <a:spcPts val="50"/>
              </a:spcBef>
            </a:pPr>
            <a:endParaRPr sz="1000" dirty="0">
              <a:solidFill>
                <a:srgbClr val="002060"/>
              </a:solidFill>
              <a:latin typeface="Arial"/>
              <a:cs typeface="Arial"/>
            </a:endParaRPr>
          </a:p>
          <a:p>
            <a:pPr marL="12700" algn="just">
              <a:tabLst>
                <a:tab pos="913130" algn="l"/>
              </a:tabLst>
            </a:pPr>
            <a:r>
              <a:rPr sz="2800" b="1" i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Reactancia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Transitoria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Eje </a:t>
            </a:r>
            <a:r>
              <a:rPr sz="2800" b="1" i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Directo</a:t>
            </a:r>
            <a:r>
              <a:rPr sz="2800" b="1" i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</a:t>
            </a:r>
            <a:r>
              <a:rPr lang="es-ES" sz="2800" b="1" i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x'd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>
              <a:spcBef>
                <a:spcPts val="860"/>
              </a:spcBef>
            </a:pPr>
            <a:r>
              <a:rPr sz="2800" b="1" i="1" spc="-5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b="1" i="1" spc="5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considera</a:t>
            </a:r>
            <a:r>
              <a:rPr sz="2800" b="1" i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el </a:t>
            </a:r>
            <a:r>
              <a:rPr sz="2800" b="1" i="1" spc="-5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circuito</a:t>
            </a:r>
            <a:r>
              <a:rPr sz="2800" b="1" i="1" spc="1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rotórico</a:t>
            </a:r>
            <a:r>
              <a:rPr sz="2800" b="1" i="1" spc="1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cerrado</a:t>
            </a:r>
            <a:r>
              <a:rPr sz="2800" b="1" i="1" spc="1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pero</a:t>
            </a:r>
            <a:r>
              <a:rPr sz="2800" b="1" i="1" spc="1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</a:t>
            </a:r>
            <a:r>
              <a:rPr sz="2800" b="1" i="1" spc="1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excitado.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715" algn="just">
              <a:spcBef>
                <a:spcPts val="970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mismas</a:t>
            </a:r>
            <a:r>
              <a:rPr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condiciones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anteriormente</a:t>
            </a:r>
            <a:r>
              <a:rPr sz="2800" spc="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vistas,</a:t>
            </a:r>
            <a:r>
              <a:rPr sz="2800" spc="1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b="1" i="1" spc="114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supone</a:t>
            </a:r>
            <a:r>
              <a:rPr sz="2800" b="1" i="1" spc="10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b="1" i="1" spc="10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aplicación</a:t>
            </a:r>
            <a:r>
              <a:rPr sz="2800" b="1" i="1" spc="1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“súbita”</a:t>
            </a:r>
            <a:r>
              <a:rPr sz="2800" b="1" i="1" spc="23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alimentación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</a:t>
            </a:r>
            <a:r>
              <a:rPr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estator.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>
              <a:spcBef>
                <a:spcPts val="925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los dos casos anteriores se supuso estado estacionario,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este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caso al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aparecer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súbitamente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estator, trata de establecerse un flujo que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contrarreste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el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efecto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(alimentación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estator).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47556" y="3784144"/>
            <a:ext cx="7315200" cy="4839156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322192" y="8880293"/>
            <a:ext cx="18104479" cy="1420261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 algn="just">
              <a:spcBef>
                <a:spcPts val="195"/>
              </a:spcBef>
            </a:pPr>
            <a:r>
              <a:rPr sz="28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principio el flujo se puede establecer por </a:t>
            </a:r>
            <a:r>
              <a:rPr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caminos </a:t>
            </a:r>
            <a:r>
              <a:rPr sz="28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muy </a:t>
            </a:r>
            <a:r>
              <a:rPr sz="28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baja permeancia, </a:t>
            </a:r>
            <a:r>
              <a:rPr sz="2800" spc="-5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</a:t>
            </a:r>
            <a:r>
              <a:rPr lang="es-ES" sz="2800" spc="-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razón</a:t>
            </a:r>
            <a:r>
              <a:rPr sz="28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el flujo </a:t>
            </a:r>
            <a:r>
              <a:rPr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 </a:t>
            </a:r>
            <a:r>
              <a:rPr sz="28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pequeño </a:t>
            </a:r>
            <a:r>
              <a:rPr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en </a:t>
            </a:r>
            <a:r>
              <a:rPr sz="28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consecuencia también lo </a:t>
            </a:r>
            <a:r>
              <a:rPr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 </a:t>
            </a:r>
            <a:r>
              <a:rPr sz="28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Inductancia transitoria </a:t>
            </a:r>
            <a:r>
              <a:rPr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5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eje</a:t>
            </a:r>
            <a:r>
              <a:rPr lang="es-ES" sz="28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directo</a:t>
            </a:r>
            <a:r>
              <a:rPr sz="2800" spc="2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“L</a:t>
            </a:r>
            <a:r>
              <a:rPr lang="es-ES" sz="2800" b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'</a:t>
            </a:r>
            <a:r>
              <a:rPr sz="2800" b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d”</a:t>
            </a:r>
            <a:endParaRPr sz="28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>
              <a:spcBef>
                <a:spcPts val="815"/>
              </a:spcBef>
            </a:pP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reactancia</a:t>
            </a:r>
            <a:r>
              <a:rPr sz="2800" b="1" i="1" spc="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transitoria</a:t>
            </a:r>
            <a:r>
              <a:rPr sz="2800" b="1" i="1" spc="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eje</a:t>
            </a:r>
            <a:r>
              <a:rPr sz="2800" b="1" i="1" spc="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directo</a:t>
            </a:r>
            <a:r>
              <a:rPr sz="2800" b="1" i="1" spc="-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“</a:t>
            </a:r>
            <a:r>
              <a:rPr lang="es-ES" sz="2800" b="1" i="1" spc="-5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x'd</a:t>
            </a:r>
            <a:r>
              <a:rPr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ω </a:t>
            </a:r>
            <a:r>
              <a:rPr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</a:t>
            </a:r>
            <a:r>
              <a:rPr lang="es-ES"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'</a:t>
            </a:r>
            <a:r>
              <a:rPr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d”</a:t>
            </a:r>
            <a:r>
              <a:rPr sz="2800" b="1" i="1" spc="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&lt;&lt;</a:t>
            </a:r>
            <a:r>
              <a:rPr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“xd”</a:t>
            </a:r>
            <a:endParaRPr sz="28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895874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9185" y="237299"/>
            <a:ext cx="17971371" cy="19800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  <a:tabLst>
                <a:tab pos="913130" algn="l"/>
              </a:tabLst>
            </a:pPr>
            <a:r>
              <a:rPr sz="2800" b="1" i="1" spc="-5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Reactancia</a:t>
            </a:r>
            <a:r>
              <a:rPr sz="2800" b="1" i="1" spc="-1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Subtransitoria</a:t>
            </a:r>
            <a:r>
              <a:rPr sz="2800" b="1" i="1" spc="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-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Eje</a:t>
            </a:r>
            <a:r>
              <a:rPr sz="2800" b="1" i="1" spc="-1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Directo</a:t>
            </a:r>
            <a:r>
              <a:rPr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“</a:t>
            </a:r>
            <a:r>
              <a:rPr lang="es-ES" sz="2800" b="1" i="1" spc="-5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x"d</a:t>
            </a:r>
            <a:r>
              <a:rPr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”:</a:t>
            </a:r>
            <a:endParaRPr sz="28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>
              <a:spcBef>
                <a:spcPts val="865"/>
              </a:spcBef>
            </a:pPr>
            <a:r>
              <a:rPr sz="2800" b="1" i="1" spc="-5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b="1" i="1" spc="5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considera</a:t>
            </a:r>
            <a:r>
              <a:rPr sz="2800" b="1" i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el </a:t>
            </a:r>
            <a:r>
              <a:rPr sz="2800" b="1" i="1" spc="-5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circuito</a:t>
            </a:r>
            <a:r>
              <a:rPr sz="2800" b="1" i="1" spc="1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rotórico</a:t>
            </a:r>
            <a:r>
              <a:rPr sz="2800" b="1" i="1" spc="1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cerrado</a:t>
            </a:r>
            <a:r>
              <a:rPr sz="2800" b="1" i="1" spc="1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pero</a:t>
            </a:r>
            <a:r>
              <a:rPr sz="2800" b="1" i="1" spc="1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</a:t>
            </a:r>
            <a:r>
              <a:rPr sz="2800" b="1" i="1" spc="1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excitado.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>
              <a:spcBef>
                <a:spcPts val="960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Considerando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aplicación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súbita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alimentación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el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estator,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tiene en </a:t>
            </a:r>
            <a:r>
              <a:rPr sz="2800" b="1" i="1" spc="-5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cuenta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presencia</a:t>
            </a:r>
            <a:r>
              <a:rPr sz="2800" b="1" i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arrollamiento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amortiguador.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14101" y="7099300"/>
            <a:ext cx="18006455" cy="327205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8890" algn="just">
              <a:spcBef>
                <a:spcPts val="195"/>
              </a:spcBef>
            </a:pPr>
            <a:r>
              <a:rPr sz="28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estos </a:t>
            </a:r>
            <a:r>
              <a:rPr sz="28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arrollamientos se inducirán corrientes que se oponen al establecimiento del </a:t>
            </a:r>
            <a:r>
              <a:rPr sz="2800" spc="-5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flujo</a:t>
            </a:r>
            <a:r>
              <a:rPr sz="28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s-ES" sz="28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1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este</a:t>
            </a:r>
            <a:r>
              <a:rPr sz="2800" spc="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modo</a:t>
            </a:r>
            <a:r>
              <a:rPr sz="2800" spc="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obligado</a:t>
            </a:r>
            <a:r>
              <a:rPr sz="2800" spc="1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2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caminos</a:t>
            </a:r>
            <a:r>
              <a:rPr sz="2800" spc="1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muy </a:t>
            </a:r>
            <a:r>
              <a:rPr sz="28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baja</a:t>
            </a:r>
            <a:r>
              <a:rPr sz="2800" spc="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permeancia.</a:t>
            </a:r>
            <a:endParaRPr sz="28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>
              <a:spcBef>
                <a:spcPts val="925"/>
              </a:spcBef>
            </a:pPr>
            <a:r>
              <a:rPr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Nota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¡!!!!</a:t>
            </a:r>
            <a:r>
              <a:rPr lang="es-ES"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Este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efecto,</a:t>
            </a:r>
            <a:r>
              <a:rPr sz="2800" b="1" i="1" spc="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aunque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menor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intensidad,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presenta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también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máquinas</a:t>
            </a:r>
            <a:r>
              <a:rPr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sin arrollamiento amortiguador 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debido </a:t>
            </a:r>
            <a:r>
              <a:rPr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</a:t>
            </a:r>
            <a:r>
              <a:rPr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corrientes 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inducidas </a:t>
            </a:r>
            <a:r>
              <a:rPr sz="2800" b="1" i="1" spc="-5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b="1" i="1" spc="-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hierro</a:t>
            </a:r>
            <a:r>
              <a:rPr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del</a:t>
            </a:r>
            <a:r>
              <a:rPr sz="2800" b="1" i="1" spc="-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núcleo </a:t>
            </a:r>
            <a:r>
              <a:rPr sz="2800" b="1" i="1" spc="-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</a:t>
            </a:r>
            <a:r>
              <a:rPr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rotor.</a:t>
            </a:r>
            <a:endParaRPr lang="es-ES" sz="2800" b="1" i="1" spc="-5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>
              <a:spcBef>
                <a:spcPts val="925"/>
              </a:spcBef>
            </a:pPr>
            <a:endParaRPr sz="28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715" algn="just"/>
            <a:r>
              <a:rPr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Nota 2 ¡!!!!</a:t>
            </a:r>
            <a:r>
              <a:rPr lang="es-ES"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inductancia </a:t>
            </a:r>
            <a:r>
              <a:rPr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subtransitória “L</a:t>
            </a:r>
            <a:r>
              <a:rPr lang="es-ES"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"</a:t>
            </a:r>
            <a:r>
              <a:rPr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d” resulta 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aún </a:t>
            </a:r>
            <a:r>
              <a:rPr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menor 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la </a:t>
            </a:r>
            <a:r>
              <a:rPr sz="2800" b="1" i="1" spc="-5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inductancia</a:t>
            </a:r>
            <a:r>
              <a:rPr lang="es-ES"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transitoria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“L</a:t>
            </a:r>
            <a:r>
              <a:rPr lang="es-ES"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"</a:t>
            </a:r>
            <a:r>
              <a:rPr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d”&lt;&lt; “L</a:t>
            </a:r>
            <a:r>
              <a:rPr lang="es-ES"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'</a:t>
            </a:r>
            <a:r>
              <a:rPr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d”</a:t>
            </a:r>
            <a:endParaRPr sz="28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71356" y="1917700"/>
            <a:ext cx="8229600" cy="5181600"/>
          </a:xfrm>
          <a:prstGeom prst="rect">
            <a:avLst/>
          </a:prstGeom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513556" y="393700"/>
            <a:ext cx="18059400" cy="255198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5080">
              <a:lnSpc>
                <a:spcPts val="1610"/>
              </a:lnSpc>
              <a:spcBef>
                <a:spcPts val="215"/>
              </a:spcBef>
            </a:pPr>
            <a:r>
              <a:rPr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Reactancia</a:t>
            </a:r>
            <a:r>
              <a:rPr sz="2800" b="1" i="1" spc="25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Transitoria</a:t>
            </a:r>
            <a:r>
              <a:rPr sz="2800" b="1" i="1" spc="254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b="1" i="1" spc="254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Subtransitoria</a:t>
            </a:r>
            <a:r>
              <a:rPr sz="2800" b="1" i="1" spc="254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b="1" i="1" spc="25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Cuadratura</a:t>
            </a:r>
            <a:r>
              <a:rPr sz="2800" b="1" i="1" spc="25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</a:t>
            </a:r>
            <a:r>
              <a:rPr lang="es-ES" sz="2800" b="1" i="1" spc="5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x'q</a:t>
            </a:r>
            <a:r>
              <a:rPr sz="2800" b="1" i="1" spc="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s-ES" sz="2800" b="1" i="1" spc="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x"q</a:t>
            </a:r>
            <a:r>
              <a:rPr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”:</a:t>
            </a:r>
            <a:endParaRPr sz="28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74110" y="865429"/>
            <a:ext cx="18098846" cy="241091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800" b="1" i="1" spc="-5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b="1" i="1" spc="5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considera</a:t>
            </a:r>
            <a:r>
              <a:rPr sz="2800" b="1" i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el </a:t>
            </a:r>
            <a:r>
              <a:rPr sz="2800" b="1" i="1" spc="-5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circuito</a:t>
            </a:r>
            <a:r>
              <a:rPr sz="2800" b="1" i="1" spc="1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rotórico</a:t>
            </a:r>
            <a:r>
              <a:rPr sz="2800" b="1" i="1" spc="1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cerrado</a:t>
            </a:r>
            <a:r>
              <a:rPr sz="2800" b="1" i="1" spc="1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pero</a:t>
            </a:r>
            <a:r>
              <a:rPr sz="2800" b="1" i="1" spc="1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</a:t>
            </a:r>
            <a:r>
              <a:rPr sz="2800" b="1" i="1" spc="1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excitado.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6350" algn="just">
              <a:spcBef>
                <a:spcPts val="960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Súbitamente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aplica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estator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corrientes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considera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momento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onda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fundamental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Fmm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coincide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espacio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interpolar.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>
              <a:spcBef>
                <a:spcPts val="925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estas condiciones, los caminos para el flujo son los mismos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tenga o no en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cuenta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el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arrollamiento</a:t>
            </a:r>
            <a:r>
              <a:rPr sz="2800" spc="1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amortiguador,</a:t>
            </a:r>
            <a:r>
              <a:rPr sz="2800" spc="1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porque</a:t>
            </a:r>
            <a:r>
              <a:rPr sz="2800" spc="1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1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esa</a:t>
            </a:r>
            <a:r>
              <a:rPr sz="2800" spc="1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posición,</a:t>
            </a:r>
            <a:r>
              <a:rPr sz="2800" spc="1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</a:t>
            </a:r>
            <a:r>
              <a:rPr sz="2800" spc="1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hay</a:t>
            </a:r>
            <a:r>
              <a:rPr sz="2800" spc="1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arrollamiento</a:t>
            </a:r>
            <a:r>
              <a:rPr sz="2800" spc="1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amortiguador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modo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que: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x'q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xq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76592" y="8699500"/>
            <a:ext cx="1775460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800" b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Usualmente</a:t>
            </a:r>
            <a:r>
              <a:rPr sz="2800" b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x"q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levemente mayor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que</a:t>
            </a:r>
            <a:r>
              <a:rPr sz="2800" b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x"d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65956" y="9385300"/>
            <a:ext cx="17754600" cy="877163"/>
          </a:xfrm>
          <a:prstGeom prst="rect">
            <a:avLst/>
          </a:prstGeom>
          <a:ln w="6095">
            <a:solidFill>
              <a:srgbClr val="000000"/>
            </a:solidFill>
          </a:ln>
        </p:spPr>
        <p:txBody>
          <a:bodyPr vert="horz" wrap="square" lIns="0" tIns="15240" rIns="0" bIns="0" rtlCol="0">
            <a:spAutoFit/>
          </a:bodyPr>
          <a:lstStyle/>
          <a:p>
            <a:pPr marL="71120" marR="70485" algn="ctr">
              <a:spcBef>
                <a:spcPts val="120"/>
              </a:spcBef>
            </a:pP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b="1" i="1" spc="2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r>
              <a:rPr sz="2800" b="1" i="1" spc="25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b="1" i="1" spc="2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reactancias</a:t>
            </a:r>
            <a:r>
              <a:rPr sz="2800" b="1" i="1" spc="2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subtransitorias,</a:t>
            </a:r>
            <a:r>
              <a:rPr sz="2800" b="1" i="1" spc="2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</a:t>
            </a:r>
            <a:r>
              <a:rPr sz="2800" b="1" i="1" spc="26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EJERCEN</a:t>
            </a:r>
            <a:r>
              <a:rPr sz="2800" b="1" i="1" spc="254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gran</a:t>
            </a:r>
            <a:r>
              <a:rPr sz="2800" b="1" i="1" spc="2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influencia</a:t>
            </a:r>
            <a:r>
              <a:rPr sz="2800" b="1" i="1" spc="2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b="1" i="1" spc="2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lang="es-ES"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fenómenos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transitorios.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3637756" y="3573200"/>
            <a:ext cx="11734800" cy="5126300"/>
            <a:chOff x="1712595" y="7055739"/>
            <a:chExt cx="4486275" cy="1771650"/>
          </a:xfrm>
        </p:grpSpPr>
        <p:pic>
          <p:nvPicPr>
            <p:cNvPr id="18" name="object 1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12595" y="7055739"/>
              <a:ext cx="2295525" cy="176212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55745" y="7093839"/>
              <a:ext cx="2143125" cy="17335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9545694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88556" y="317500"/>
            <a:ext cx="18084400" cy="886781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 algn="just">
              <a:spcBef>
                <a:spcPts val="195"/>
              </a:spcBef>
            </a:pP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continuación</a:t>
            </a:r>
            <a:r>
              <a:rPr sz="2800" spc="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adjunta</a:t>
            </a:r>
            <a:r>
              <a:rPr sz="2800" spc="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Tabla</a:t>
            </a:r>
            <a:r>
              <a:rPr sz="2800" spc="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sz="2800" spc="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valores</a:t>
            </a:r>
            <a:r>
              <a:rPr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típicos</a:t>
            </a:r>
            <a:r>
              <a:rPr sz="2800" spc="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reactancias</a:t>
            </a:r>
            <a:r>
              <a:rPr sz="2800" spc="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constantes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tiempo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asociadas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sincrónica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térmica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hidráulica</a:t>
            </a:r>
            <a:r>
              <a:rPr sz="1200" spc="-5" dirty="0">
                <a:latin typeface="Microsoft Sans Serif"/>
                <a:cs typeface="Microsoft Sans Serif"/>
              </a:rPr>
              <a:t>.</a:t>
            </a:r>
            <a:endParaRPr sz="1200" dirty="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139356" y="10051120"/>
            <a:ext cx="14782799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Valores</a:t>
            </a:r>
            <a:r>
              <a:rPr sz="2800" b="1" i="1" spc="-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típicos</a:t>
            </a:r>
            <a:r>
              <a:rPr sz="2800" b="1" i="1" spc="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variables 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-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máquina 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sincrónica</a:t>
            </a:r>
            <a:endParaRPr sz="28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405306" y="1211573"/>
            <a:ext cx="9818699" cy="8834794"/>
            <a:chOff x="1282700" y="1631187"/>
            <a:chExt cx="5616575" cy="5902325"/>
          </a:xfrm>
        </p:grpSpPr>
        <p:pic>
          <p:nvPicPr>
            <p:cNvPr id="8" name="object 8"/>
            <p:cNvPicPr/>
            <p:nvPr/>
          </p:nvPicPr>
          <p:blipFill rotWithShape="1">
            <a:blip r:embed="rId2" cstate="print"/>
            <a:srcRect t="1036"/>
            <a:stretch/>
          </p:blipFill>
          <p:spPr>
            <a:xfrm>
              <a:off x="1285875" y="1695674"/>
              <a:ext cx="5583380" cy="5834662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282700" y="1631187"/>
              <a:ext cx="5616575" cy="5902325"/>
            </a:xfrm>
            <a:custGeom>
              <a:avLst/>
              <a:gdLst/>
              <a:ahLst/>
              <a:cxnLst/>
              <a:rect l="l" t="t" r="r" b="b"/>
              <a:pathLst>
                <a:path w="5616575" h="5902325">
                  <a:moveTo>
                    <a:pt x="0" y="5902325"/>
                  </a:moveTo>
                  <a:lnTo>
                    <a:pt x="5616575" y="5902325"/>
                  </a:lnTo>
                  <a:lnTo>
                    <a:pt x="5616575" y="0"/>
                  </a:lnTo>
                  <a:lnTo>
                    <a:pt x="0" y="0"/>
                  </a:lnTo>
                  <a:lnTo>
                    <a:pt x="0" y="5902325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361156" y="622300"/>
            <a:ext cx="18059400" cy="7881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1120" algn="just">
              <a:spcBef>
                <a:spcPts val="480"/>
              </a:spcBef>
            </a:pPr>
            <a:r>
              <a:rPr lang="es-ES" sz="36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12.</a:t>
            </a:r>
            <a:r>
              <a:rPr lang="es-ES" sz="3600" b="1" i="1" spc="4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Reactancia</a:t>
            </a:r>
            <a:r>
              <a:rPr lang="es-ES" sz="36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36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secuencia</a:t>
            </a:r>
            <a:r>
              <a:rPr lang="es-ES" sz="36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cero</a:t>
            </a:r>
            <a:r>
              <a:rPr lang="es-ES" sz="3600" b="1" i="1" spc="1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22" baseline="30092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s-ES" sz="3600" b="1" i="1" spc="22" baseline="30092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s-ES" sz="3600" b="1" spc="22" baseline="23809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</a:t>
            </a:r>
            <a:r>
              <a:rPr lang="es-ES" sz="3600" b="1" spc="-60" baseline="23809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-22" baseline="30092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pPr marL="71120" algn="just">
              <a:spcBef>
                <a:spcPts val="480"/>
              </a:spcBef>
            </a:pPr>
            <a:endParaRPr lang="es-ES" sz="2800" spc="-22" baseline="30092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8890" algn="just">
              <a:spcBef>
                <a:spcPts val="195"/>
              </a:spcBef>
            </a:pP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 que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reactancia exista, la máquina debe estar conectada en estrella, sino, las corrientes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secuencia cero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encontrarían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 donde circular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no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tendría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ningún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sentido hablar de reactancia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secuencia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cero.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>
              <a:spcBef>
                <a:spcPts val="910"/>
              </a:spcBef>
            </a:pP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Cuando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aplica a la armadura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 de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corrientes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secuencia cero, los valores instantáneos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tres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fases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hacen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iguales.</a:t>
            </a:r>
          </a:p>
          <a:p>
            <a:pPr marL="12700" marR="5080" algn="just">
              <a:spcBef>
                <a:spcPts val="910"/>
              </a:spcBef>
            </a:pP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7620" algn="just"/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 los arrollamientos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armadura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encuentra  infinitamente distribuidos, lo que significa que cada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fase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produce un </a:t>
            </a:r>
            <a:r>
              <a:rPr lang="es-ES"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Fmm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sinusoidal, el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campo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producido por las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tres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fase con idéntico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valor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instantáneo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corrientes,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cero,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entonces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hay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flujo</a:t>
            </a:r>
            <a:r>
              <a:rPr lang="es-ES"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entrehierro.</a:t>
            </a:r>
          </a:p>
          <a:p>
            <a:pPr marL="12700" marR="5080" algn="just">
              <a:spcBef>
                <a:spcPts val="925"/>
              </a:spcBef>
            </a:pP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única reactancia asociada con cada arrollamiento de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fase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 debida al flujo de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fuga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 las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ranuras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por</a:t>
            </a:r>
            <a:r>
              <a:rPr lang="es-ES"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terminales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arrollamiento.</a:t>
            </a:r>
          </a:p>
          <a:p>
            <a:pPr marL="12700" marR="5080" algn="just">
              <a:spcBef>
                <a:spcPts val="925"/>
              </a:spcBef>
            </a:pP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8255" algn="just">
              <a:spcBef>
                <a:spcPts val="930"/>
              </a:spcBef>
            </a:pP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maquinas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actuales,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distribución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arrollamientos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perfectamente sinusoidal,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flujo debido a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tres fases tendría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 valor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muy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pequeño. Por ello el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valor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la reactancia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secuencia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cero,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 ligeramente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mas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alta que la del caso ideal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depende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paso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distribución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arrollamiento.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1120">
              <a:spcBef>
                <a:spcPts val="480"/>
              </a:spcBef>
            </a:pPr>
            <a:endParaRPr lang="es-ES" baseline="30092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bject 27"/>
          <p:cNvSpPr txBox="1"/>
          <p:nvPr/>
        </p:nvSpPr>
        <p:spPr>
          <a:xfrm>
            <a:off x="7600156" y="5736274"/>
            <a:ext cx="3276599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just">
              <a:spcBef>
                <a:spcPts val="100"/>
              </a:spcBef>
            </a:pPr>
            <a:r>
              <a:rPr sz="2800" b="1" i="1" spc="-1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</a:t>
            </a:r>
            <a:r>
              <a:rPr sz="2800" b="1" i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sz="2800" b="1" i="1" spc="-2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</a:t>
            </a:r>
            <a:r>
              <a:rPr sz="2800" b="1" i="1" spc="-1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</a:t>
            </a:r>
            <a:r>
              <a:rPr sz="2800" b="1" i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</a:t>
            </a:r>
            <a:r>
              <a:rPr sz="2800" b="1" i="1" spc="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24</a:t>
            </a:r>
            <a:r>
              <a:rPr sz="2800" b="1" i="1" spc="-19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endParaRPr sz="28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1946572" y="2480433"/>
            <a:ext cx="6553200" cy="23256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just">
              <a:lnSpc>
                <a:spcPct val="131700"/>
              </a:lnSpc>
              <a:spcBef>
                <a:spcPts val="95"/>
              </a:spcBef>
            </a:pP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Et=</a:t>
            </a:r>
            <a:r>
              <a:rPr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</a:t>
            </a:r>
            <a:r>
              <a:rPr sz="2800" b="1" spc="3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b="1" spc="3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terminales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marR="5080" algn="just">
              <a:lnSpc>
                <a:spcPct val="131700"/>
              </a:lnSpc>
              <a:spcBef>
                <a:spcPts val="95"/>
              </a:spcBef>
            </a:pPr>
            <a:r>
              <a:rPr sz="2800" b="1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xq</a:t>
            </a:r>
            <a:r>
              <a:rPr sz="2800" b="1" spc="3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 </a:t>
            </a:r>
            <a:r>
              <a:rPr sz="2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reactancia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sincrónica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marR="5080" algn="just">
              <a:lnSpc>
                <a:spcPct val="131700"/>
              </a:lnSpc>
              <a:spcBef>
                <a:spcPts val="95"/>
              </a:spcBef>
            </a:pP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It=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r>
              <a:rPr sz="2800" b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armadura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marR="5080" algn="just">
              <a:lnSpc>
                <a:spcPct val="131700"/>
              </a:lnSpc>
              <a:spcBef>
                <a:spcPts val="95"/>
              </a:spcBef>
            </a:pP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Ra= resistencia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</a:t>
            </a:r>
            <a:r>
              <a:rPr sz="2800" b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armadura</a:t>
            </a:r>
          </a:p>
        </p:txBody>
      </p:sp>
      <p:sp>
        <p:nvSpPr>
          <p:cNvPr id="36" name="object 36"/>
          <p:cNvSpPr/>
          <p:nvPr/>
        </p:nvSpPr>
        <p:spPr>
          <a:xfrm>
            <a:off x="9985596" y="8098028"/>
            <a:ext cx="50800" cy="18415"/>
          </a:xfrm>
          <a:custGeom>
            <a:avLst/>
            <a:gdLst/>
            <a:ahLst/>
            <a:cxnLst/>
            <a:rect l="l" t="t" r="r" b="b"/>
            <a:pathLst>
              <a:path w="50800" h="18414">
                <a:moveTo>
                  <a:pt x="50291" y="0"/>
                </a:moveTo>
                <a:lnTo>
                  <a:pt x="0" y="0"/>
                </a:lnTo>
                <a:lnTo>
                  <a:pt x="0" y="18287"/>
                </a:lnTo>
                <a:lnTo>
                  <a:pt x="50291" y="18287"/>
                </a:lnTo>
                <a:lnTo>
                  <a:pt x="5029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707072" y="5600095"/>
            <a:ext cx="8458200" cy="14721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algn="just">
              <a:spcBef>
                <a:spcPts val="100"/>
              </a:spcBef>
            </a:pP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Donde: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938530" algn="just"/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sz="2800" spc="-7" baseline="-123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</a:t>
            </a:r>
            <a:r>
              <a:rPr sz="2800" spc="225" baseline="-123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sz="2800" spc="-7" baseline="-123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  <a:r>
              <a:rPr sz="2800" spc="225" baseline="-123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(R</a:t>
            </a:r>
            <a:r>
              <a:rPr sz="2800" spc="-7" baseline="-123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209" baseline="-123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sz="2800" spc="-15" baseline="-123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sz="2800" baseline="-123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</a:p>
          <a:p>
            <a:pPr marL="38100" algn="just">
              <a:spcBef>
                <a:spcPts val="1315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Cuyo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diagrama fasorial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es:</a:t>
            </a:r>
          </a:p>
        </p:txBody>
      </p:sp>
      <p:pic>
        <p:nvPicPr>
          <p:cNvPr id="42" name="object 4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946572" y="4897364"/>
            <a:ext cx="6009948" cy="5607026"/>
          </a:xfrm>
          <a:prstGeom prst="rect">
            <a:avLst/>
          </a:prstGeom>
        </p:spPr>
      </p:pic>
      <p:sp>
        <p:nvSpPr>
          <p:cNvPr id="56" name="Rectángulo 55"/>
          <p:cNvSpPr/>
          <p:nvPr/>
        </p:nvSpPr>
        <p:spPr>
          <a:xfrm>
            <a:off x="440372" y="109193"/>
            <a:ext cx="18059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74738" marR="63500" indent="-1003300" algn="just">
              <a:spcBef>
                <a:spcPts val="120"/>
              </a:spcBef>
              <a:tabLst>
                <a:tab pos="1365885" algn="l"/>
                <a:tab pos="2537460" algn="l"/>
                <a:tab pos="2917825" algn="l"/>
                <a:tab pos="3241040" algn="l"/>
                <a:tab pos="4133850" algn="l"/>
                <a:tab pos="5219065" algn="l"/>
                <a:tab pos="5599430" algn="l"/>
              </a:tabLst>
            </a:pPr>
            <a:r>
              <a:rPr lang="es-ES" sz="36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13.  </a:t>
            </a:r>
            <a:r>
              <a:rPr lang="es-ES" sz="36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r>
              <a:rPr lang="es-ES" sz="36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irc</a:t>
            </a:r>
            <a:r>
              <a:rPr lang="es-ES" sz="36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</a:t>
            </a:r>
            <a:r>
              <a:rPr lang="es-ES" sz="36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ito	E</a:t>
            </a:r>
            <a:r>
              <a:rPr lang="es-ES" sz="36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</a:t>
            </a:r>
            <a:r>
              <a:rPr lang="es-ES" sz="36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iva</a:t>
            </a:r>
            <a:r>
              <a:rPr lang="es-ES" sz="36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</a:t>
            </a:r>
            <a:r>
              <a:rPr lang="es-ES" sz="36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es-ES" sz="36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</a:t>
            </a:r>
            <a:r>
              <a:rPr lang="es-ES" sz="36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	</a:t>
            </a:r>
            <a:r>
              <a:rPr lang="es-ES" sz="36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</a:t>
            </a:r>
            <a:r>
              <a:rPr lang="es-ES" sz="36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	la	</a:t>
            </a:r>
            <a:r>
              <a:rPr lang="es-ES" sz="36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</a:t>
            </a:r>
            <a:r>
              <a:rPr lang="es-ES" sz="3600" b="1" i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</a:t>
            </a:r>
            <a:r>
              <a:rPr lang="es-ES" sz="36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</a:t>
            </a:r>
            <a:r>
              <a:rPr lang="es-ES" sz="36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lang="es-ES" sz="36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</a:t>
            </a:r>
            <a:r>
              <a:rPr lang="es-ES" sz="36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	Si</a:t>
            </a:r>
            <a:r>
              <a:rPr lang="es-ES" sz="36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</a:t>
            </a:r>
            <a:r>
              <a:rPr lang="es-ES" sz="36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</a:t>
            </a:r>
            <a:r>
              <a:rPr lang="es-ES" sz="36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ón</a:t>
            </a:r>
            <a:r>
              <a:rPr lang="es-ES" sz="36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lang="es-ES" sz="3600" b="1" i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r>
              <a:rPr lang="es-ES" sz="36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	en	Esta</a:t>
            </a:r>
            <a:r>
              <a:rPr lang="es-ES" sz="36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</a:t>
            </a:r>
            <a:r>
              <a:rPr lang="es-ES" sz="36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 Estacionario</a:t>
            </a:r>
            <a:endParaRPr lang="es-ES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7" name="Rectángulo 56"/>
          <p:cNvSpPr/>
          <p:nvPr/>
        </p:nvSpPr>
        <p:spPr>
          <a:xfrm>
            <a:off x="437356" y="1417924"/>
            <a:ext cx="1806241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500" marR="55880" algn="just">
              <a:spcBef>
                <a:spcPts val="195"/>
              </a:spcBef>
            </a:pP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Sea</a:t>
            </a:r>
            <a:r>
              <a:rPr lang="es-ES"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lang="es-ES"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lang="es-ES" sz="2800" b="1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2.24a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s-ES"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define</a:t>
            </a:r>
            <a:r>
              <a:rPr lang="es-ES"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</a:t>
            </a:r>
            <a:r>
              <a:rPr lang="es-ES"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u="heavy" spc="-5" dirty="0">
                <a:uFill>
                  <a:solidFill>
                    <a:srgbClr val="000000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es-ES" sz="2800" spc="-7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  <a:r>
              <a:rPr lang="es-ES" sz="2800" spc="232" baseline="-104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</a:t>
            </a:r>
            <a:r>
              <a:rPr lang="es-ES"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relación</a:t>
            </a:r>
            <a:r>
              <a:rPr lang="es-ES"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</a:t>
            </a:r>
            <a:r>
              <a:rPr lang="es-ES"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</a:t>
            </a:r>
            <a:r>
              <a:rPr lang="es-ES"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armadura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componentes</a:t>
            </a:r>
            <a:r>
              <a:rPr lang="es-ES"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dq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8" name="Imagen 5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156" y="2172970"/>
            <a:ext cx="5608560" cy="3540444"/>
          </a:xfrm>
          <a:prstGeom prst="rect">
            <a:avLst/>
          </a:prstGeom>
        </p:spPr>
      </p:pic>
      <p:sp>
        <p:nvSpPr>
          <p:cNvPr id="59" name="object 41"/>
          <p:cNvSpPr txBox="1"/>
          <p:nvPr/>
        </p:nvSpPr>
        <p:spPr>
          <a:xfrm>
            <a:off x="3927863" y="7994166"/>
            <a:ext cx="8930093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sz="2800" b="1" i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2.24b: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Representación Fasorial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del</a:t>
            </a:r>
            <a:r>
              <a:rPr sz="2800" b="1" i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Vector</a:t>
            </a:r>
            <a:r>
              <a:rPr sz="2800" b="1" i="1" spc="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 en</a:t>
            </a:r>
            <a:r>
              <a:rPr sz="2800" b="1" i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b="1" i="1" spc="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Plano</a:t>
            </a:r>
            <a:r>
              <a:rPr sz="2800" b="1" i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Complejo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dq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62190" y="317500"/>
            <a:ext cx="18210766" cy="34599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 algn="just">
              <a:spcBef>
                <a:spcPts val="100"/>
              </a:spcBef>
              <a:tabLst>
                <a:tab pos="975994" algn="l"/>
              </a:tabLst>
            </a:pPr>
            <a:r>
              <a:rPr lang="es-ES"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r>
              <a:rPr sz="2800" b="1" i="1" spc="-5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álculo</a:t>
            </a:r>
            <a:r>
              <a:rPr sz="2800" b="1" i="1" spc="-1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Valores</a:t>
            </a:r>
            <a:r>
              <a:rPr sz="2800" b="1" i="1" spc="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</a:t>
            </a:r>
            <a:r>
              <a:rPr sz="2800" b="1" i="1" spc="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Estacionario.</a:t>
            </a:r>
            <a:r>
              <a:rPr sz="2800" b="1" i="1" spc="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Procedimiento</a:t>
            </a:r>
            <a:endParaRPr sz="28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35"/>
              </a:spcBef>
            </a:pPr>
            <a:endParaRPr sz="28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5400" marR="17780" algn="just"/>
            <a:r>
              <a:rPr sz="28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Teniendo</a:t>
            </a:r>
            <a:r>
              <a:rPr sz="2800" spc="4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</a:t>
            </a:r>
            <a:r>
              <a:rPr sz="2800" spc="4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dato</a:t>
            </a:r>
            <a:r>
              <a:rPr sz="2800" spc="5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4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valores</a:t>
            </a:r>
            <a:r>
              <a:rPr sz="2800" spc="4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5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sz="2800" spc="3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Activa</a:t>
            </a:r>
            <a:r>
              <a:rPr sz="2800" spc="6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5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reactiva;</a:t>
            </a:r>
            <a:r>
              <a:rPr sz="2800" spc="4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4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</a:t>
            </a:r>
            <a:r>
              <a:rPr sz="2800" spc="5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4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terminales</a:t>
            </a:r>
            <a:r>
              <a:rPr sz="2800" spc="4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máquina </a:t>
            </a:r>
            <a:r>
              <a:rPr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todos </a:t>
            </a:r>
            <a:r>
              <a:rPr sz="28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parámetros. </a:t>
            </a:r>
            <a:r>
              <a:rPr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Calcular 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</a:t>
            </a:r>
            <a:r>
              <a:rPr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variables </a:t>
            </a:r>
            <a:r>
              <a:rPr sz="2800" b="1" i="1" spc="-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máquina </a:t>
            </a:r>
            <a:r>
              <a:rPr sz="2800" b="1" i="1" spc="-5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sincrónica</a:t>
            </a:r>
            <a:r>
              <a:rPr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operación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considerado.</a:t>
            </a:r>
            <a:endParaRPr sz="28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20"/>
              </a:spcBef>
            </a:pPr>
            <a:endParaRPr sz="28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5400" algn="just"/>
            <a:r>
              <a:rPr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Considerar</a:t>
            </a:r>
            <a:r>
              <a:rPr sz="2800" spc="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todos</a:t>
            </a:r>
            <a:r>
              <a:rPr sz="2800" spc="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datos</a:t>
            </a:r>
            <a:r>
              <a:rPr sz="2800" spc="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están</a:t>
            </a:r>
            <a:r>
              <a:rPr sz="2800" spc="2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 </a:t>
            </a:r>
            <a:r>
              <a:rPr sz="28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unidad.</a:t>
            </a:r>
            <a:endParaRPr sz="28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20"/>
              </a:spcBef>
            </a:pPr>
            <a:endParaRPr sz="28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54000" algn="just"/>
            <a:r>
              <a:rPr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1-</a:t>
            </a:r>
            <a:r>
              <a:rPr sz="2800" b="1" i="1" spc="40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Dados</a:t>
            </a:r>
            <a:r>
              <a:rPr sz="2800" b="1" i="1" spc="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valores en</a:t>
            </a:r>
            <a:r>
              <a:rPr sz="2800" b="1" i="1" spc="-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terminales</a:t>
            </a:r>
            <a:r>
              <a:rPr sz="2800" b="1" i="1" spc="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</a:t>
            </a:r>
            <a:r>
              <a:rPr sz="2800" b="1" i="1" spc="7" baseline="-10416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  <a:r>
              <a:rPr sz="2800" b="1" i="1" spc="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</a:t>
            </a:r>
            <a:r>
              <a:rPr sz="2800" b="1" i="1" baseline="-10416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  <a:r>
              <a:rPr sz="2800" b="1" i="1" spc="165" baseline="-10416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sz="2800" b="1" i="1" spc="-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sz="2800" b="1" i="1" spc="-15" baseline="-10416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  <a:r>
              <a:rPr sz="2800" b="1" i="1" spc="-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  <a:r>
              <a:rPr sz="2800" b="1" i="1" spc="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calcular</a:t>
            </a:r>
            <a:r>
              <a:rPr sz="2800" b="1" i="1" spc="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</a:t>
            </a:r>
            <a:r>
              <a:rPr sz="2800" b="1" i="1" spc="7" baseline="-10416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  <a:r>
              <a:rPr sz="2800" b="1" i="1" spc="150" baseline="-10416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b="1" i="1" spc="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ϕ</a:t>
            </a:r>
            <a:endParaRPr sz="28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590756" y="7139960"/>
            <a:ext cx="4714598" cy="1490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4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sz="2400" b="1" i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4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2.26:</a:t>
            </a:r>
            <a:r>
              <a:rPr sz="2400" b="1" i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4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Diagrama</a:t>
            </a:r>
            <a:r>
              <a:rPr sz="2400" b="1" i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4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Fasorial</a:t>
            </a:r>
            <a:r>
              <a:rPr sz="2400" b="1" i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4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400" b="1" i="1" spc="2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4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Circuito</a:t>
            </a:r>
            <a:r>
              <a:rPr sz="2400" b="1" i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4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Equivalente</a:t>
            </a:r>
            <a:r>
              <a:rPr sz="2400" b="1" i="1" spc="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4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Estado</a:t>
            </a:r>
            <a:r>
              <a:rPr sz="24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4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Estacionario</a:t>
            </a:r>
            <a:endParaRPr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27956" y="7010326"/>
            <a:ext cx="6172200" cy="1965082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637836" y="8975408"/>
            <a:ext cx="12448720" cy="143372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ángulo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1F48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“δ”</a:t>
            </a:r>
            <a:r>
              <a:rPr sz="2800" b="1" spc="-5" dirty="0">
                <a:solidFill>
                  <a:srgbClr val="1F48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función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características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>
              <a:spcBef>
                <a:spcPts val="960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cargas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puramente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inductivas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capacitivas,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ángulo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cero,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pero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valor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excitación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muy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distinto.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6" name="Grupo 15"/>
          <p:cNvGrpSpPr/>
          <p:nvPr/>
        </p:nvGrpSpPr>
        <p:grpSpPr>
          <a:xfrm>
            <a:off x="12537480" y="3138725"/>
            <a:ext cx="4816276" cy="1318975"/>
            <a:chOff x="7283155" y="2637656"/>
            <a:chExt cx="2728962" cy="638697"/>
          </a:xfrm>
        </p:grpSpPr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83155" y="2693780"/>
              <a:ext cx="1059297" cy="58257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00795" y="2637656"/>
              <a:ext cx="1211322" cy="533331"/>
            </a:xfrm>
            <a:prstGeom prst="rect">
              <a:avLst/>
            </a:prstGeom>
          </p:spPr>
        </p:pic>
      </p:grpSp>
      <p:pic>
        <p:nvPicPr>
          <p:cNvPr id="15" name="object 1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086556" y="5194300"/>
            <a:ext cx="5486400" cy="5130052"/>
          </a:xfrm>
          <a:prstGeom prst="rect">
            <a:avLst/>
          </a:prstGeom>
        </p:spPr>
      </p:pic>
      <p:sp>
        <p:nvSpPr>
          <p:cNvPr id="17" name="object 3"/>
          <p:cNvSpPr txBox="1"/>
          <p:nvPr/>
        </p:nvSpPr>
        <p:spPr>
          <a:xfrm>
            <a:off x="468746" y="4152191"/>
            <a:ext cx="18104210" cy="27905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4800">
              <a:spcBef>
                <a:spcPts val="100"/>
              </a:spcBef>
            </a:pPr>
            <a:r>
              <a:rPr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2-</a:t>
            </a:r>
            <a:r>
              <a:rPr sz="2800" b="1" i="1" spc="38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Cálculo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ángulo </a:t>
            </a:r>
            <a:r>
              <a:rPr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interno 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</a:t>
            </a:r>
            <a:r>
              <a:rPr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Rotor</a:t>
            </a:r>
            <a:r>
              <a:rPr sz="2800" b="1" i="1" spc="-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</a:t>
            </a:r>
            <a:r>
              <a:rPr sz="2800" b="1" i="1" spc="7" baseline="-10416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endParaRPr sz="2800" baseline="-10416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Bef>
                <a:spcPts val="55"/>
              </a:spcBef>
            </a:pPr>
            <a:endParaRPr sz="28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6200"/>
            <a:r>
              <a:rPr sz="28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ángulo</a:t>
            </a:r>
            <a:r>
              <a:rPr sz="2800" spc="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2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</a:t>
            </a:r>
            <a:r>
              <a:rPr sz="2800" spc="1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1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desfasaje</a:t>
            </a:r>
            <a:r>
              <a:rPr sz="2800" spc="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</a:t>
            </a:r>
            <a:r>
              <a:rPr sz="2800" spc="2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tensiones</a:t>
            </a:r>
            <a:r>
              <a:rPr sz="2800" spc="4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sz="2800" b="1" spc="-7" baseline="-10416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sz="2800" b="1" spc="179" baseline="-10416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sz="2800" b="1" baseline="-10416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</a:t>
            </a:r>
            <a:r>
              <a:rPr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>
              <a:lnSpc>
                <a:spcPct val="100000"/>
              </a:lnSpc>
            </a:pPr>
            <a:endParaRPr sz="28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6200" marR="55880">
              <a:lnSpc>
                <a:spcPts val="1380"/>
              </a:lnSpc>
            </a:pPr>
            <a:r>
              <a:rPr sz="28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3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ángulo</a:t>
            </a:r>
            <a:r>
              <a:rPr sz="2800" spc="3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</a:t>
            </a:r>
            <a:r>
              <a:rPr sz="2800" spc="4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</a:t>
            </a:r>
            <a:r>
              <a:rPr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3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sz="2800" b="1" baseline="-10416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sz="2800" b="1" spc="330" baseline="-10416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3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</a:t>
            </a:r>
            <a:r>
              <a:rPr sz="2800" spc="3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desprecia</a:t>
            </a:r>
            <a:r>
              <a:rPr sz="2800" spc="3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spc="2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</a:t>
            </a:r>
            <a:r>
              <a:rPr sz="2800" spc="2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muy</a:t>
            </a:r>
            <a:r>
              <a:rPr sz="2800" spc="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pequeño</a:t>
            </a:r>
            <a:r>
              <a:rPr sz="2800" spc="5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(ángulo</a:t>
            </a:r>
            <a:r>
              <a:rPr sz="2800" b="1" i="1" spc="32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debido</a:t>
            </a:r>
            <a:r>
              <a:rPr sz="2800" b="1" i="1" spc="32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b="1" i="1" spc="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dispersión</a:t>
            </a:r>
            <a:r>
              <a:rPr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).</a:t>
            </a:r>
            <a:endParaRPr sz="28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Bef>
                <a:spcPts val="20"/>
              </a:spcBef>
            </a:pPr>
            <a:endParaRPr sz="28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6200"/>
            <a:r>
              <a:rPr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Sea el</a:t>
            </a:r>
            <a:r>
              <a:rPr sz="2800" b="1" i="1" spc="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diagrama</a:t>
            </a: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fasorial</a:t>
            </a:r>
            <a:r>
              <a:rPr sz="2800" b="1" i="1" spc="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correspondiente al</a:t>
            </a:r>
            <a:r>
              <a:rPr sz="2800" b="1" i="1" spc="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sz="2800" b="1" i="1" spc="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1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b="1" i="1" spc="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sz="2800" b="1" i="1" spc="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2.25</a:t>
            </a:r>
            <a:endParaRPr sz="28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1292" y="792595"/>
            <a:ext cx="17983200" cy="1436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800" b="1" i="1" u="heavy" spc="-5" dirty="0">
                <a:uFill>
                  <a:solidFill>
                    <a:srgbClr val="000000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Ejemplo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3845" marR="5080" indent="-228600" algn="just">
              <a:lnSpc>
                <a:spcPct val="110000"/>
              </a:lnSpc>
              <a:spcBef>
                <a:spcPts val="730"/>
              </a:spcBef>
            </a:pP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</a:t>
            </a:r>
            <a:r>
              <a:rPr sz="2800" b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Sea</a:t>
            </a:r>
            <a:r>
              <a:rPr sz="2800" b="1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b="1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sz="2800" b="1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b="1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sz="2800" b="1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donde</a:t>
            </a:r>
            <a:r>
              <a:rPr sz="2800" b="1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b="1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generador</a:t>
            </a:r>
            <a:r>
              <a:rPr sz="2800" b="1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</a:t>
            </a:r>
            <a:r>
              <a:rPr sz="2800" b="1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excitación</a:t>
            </a:r>
            <a:r>
              <a:rPr sz="2800" b="1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Ep</a:t>
            </a:r>
            <a:r>
              <a:rPr sz="2800" b="1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alimenta</a:t>
            </a:r>
            <a:r>
              <a:rPr sz="2800" b="1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cos</a:t>
            </a:r>
            <a:r>
              <a:rPr sz="2800" b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ϕ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 0.7 inductivo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41292" y="4660900"/>
            <a:ext cx="5558664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Sea</a:t>
            </a:r>
            <a:r>
              <a:rPr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b="1" i="1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diagrama</a:t>
            </a:r>
            <a:r>
              <a:rPr sz="2800" b="1" i="1" spc="-2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fasorial</a:t>
            </a:r>
            <a:r>
              <a:rPr sz="28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sz="28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1" name="Imagen 6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9956" y="2377733"/>
            <a:ext cx="7239000" cy="1556511"/>
          </a:xfrm>
          <a:prstGeom prst="rect">
            <a:avLst/>
          </a:prstGeom>
        </p:spPr>
      </p:pic>
      <p:pic>
        <p:nvPicPr>
          <p:cNvPr id="62" name="Imagen 6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2756" y="4356100"/>
            <a:ext cx="8229600" cy="6019800"/>
          </a:xfrm>
          <a:prstGeom prst="rect">
            <a:avLst/>
          </a:prstGeom>
        </p:spPr>
      </p:pic>
      <p:sp>
        <p:nvSpPr>
          <p:cNvPr id="63" name="Rectángulo 62"/>
          <p:cNvSpPr/>
          <p:nvPr/>
        </p:nvSpPr>
        <p:spPr>
          <a:xfrm>
            <a:off x="10780712" y="4726940"/>
            <a:ext cx="381000" cy="1752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4" name="Rectángulo 63"/>
          <p:cNvSpPr/>
          <p:nvPr/>
        </p:nvSpPr>
        <p:spPr>
          <a:xfrm>
            <a:off x="10800556" y="6565900"/>
            <a:ext cx="3810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5" name="Rectángulo 64"/>
          <p:cNvSpPr/>
          <p:nvPr/>
        </p:nvSpPr>
        <p:spPr>
          <a:xfrm>
            <a:off x="12248356" y="8775700"/>
            <a:ext cx="381000" cy="152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6" name="Cerrar llave 65"/>
          <p:cNvSpPr/>
          <p:nvPr/>
        </p:nvSpPr>
        <p:spPr>
          <a:xfrm>
            <a:off x="10800556" y="4737100"/>
            <a:ext cx="381000" cy="1752600"/>
          </a:xfrm>
          <a:prstGeom prst="rightBrac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7" name="Cerrar llave 66"/>
          <p:cNvSpPr/>
          <p:nvPr/>
        </p:nvSpPr>
        <p:spPr>
          <a:xfrm>
            <a:off x="10841672" y="6471920"/>
            <a:ext cx="339884" cy="1236980"/>
          </a:xfrm>
          <a:prstGeom prst="rightBrac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8" name="Cerrar llave 67"/>
          <p:cNvSpPr/>
          <p:nvPr/>
        </p:nvSpPr>
        <p:spPr>
          <a:xfrm>
            <a:off x="12388532" y="8775700"/>
            <a:ext cx="317024" cy="1524000"/>
          </a:xfrm>
          <a:prstGeom prst="rightBrac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7684" y="256187"/>
            <a:ext cx="17983834" cy="9235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 indent="-228600">
              <a:lnSpc>
                <a:spcPct val="111000"/>
              </a:lnSpc>
              <a:spcBef>
                <a:spcPts val="100"/>
              </a:spcBef>
            </a:pP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</a:t>
            </a:r>
            <a:r>
              <a:rPr sz="2800" b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Sea</a:t>
            </a:r>
            <a:r>
              <a:rPr sz="2800" b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b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sz="2800" b="1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b="1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mismo</a:t>
            </a:r>
            <a:r>
              <a:rPr sz="2800" b="1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sz="2800" b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anterior,</a:t>
            </a:r>
            <a:r>
              <a:rPr sz="2800" b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pero</a:t>
            </a:r>
            <a:r>
              <a:rPr sz="2800" b="1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ahora</a:t>
            </a:r>
            <a:r>
              <a:rPr sz="2800" b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b="1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generador</a:t>
            </a:r>
            <a:r>
              <a:rPr sz="2800" b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alimenta</a:t>
            </a:r>
            <a:r>
              <a:rPr sz="2800" b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b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</a:t>
            </a:r>
            <a:r>
              <a:rPr sz="2800" b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b="1" spc="2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cos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ϕ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 0.7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capacitivo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7" name="Imagen 6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7668" y="1681712"/>
            <a:ext cx="6983866" cy="981075"/>
          </a:xfrm>
          <a:prstGeom prst="rect">
            <a:avLst/>
          </a:prstGeom>
        </p:spPr>
      </p:pic>
      <p:pic>
        <p:nvPicPr>
          <p:cNvPr id="68" name="Imagen 6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5556" y="3365500"/>
            <a:ext cx="8534400" cy="6172200"/>
          </a:xfrm>
          <a:prstGeom prst="rect">
            <a:avLst/>
          </a:prstGeom>
        </p:spPr>
      </p:pic>
      <p:sp>
        <p:nvSpPr>
          <p:cNvPr id="72" name="Rectángulo 71"/>
          <p:cNvSpPr/>
          <p:nvPr/>
        </p:nvSpPr>
        <p:spPr>
          <a:xfrm>
            <a:off x="12076112" y="4345940"/>
            <a:ext cx="457200" cy="152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3" name="Cerrar llave 72"/>
          <p:cNvSpPr/>
          <p:nvPr/>
        </p:nvSpPr>
        <p:spPr>
          <a:xfrm>
            <a:off x="12095956" y="4279900"/>
            <a:ext cx="437356" cy="1590040"/>
          </a:xfrm>
          <a:prstGeom prst="rightBrac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4" name="Cerrar llave 73"/>
          <p:cNvSpPr/>
          <p:nvPr/>
        </p:nvSpPr>
        <p:spPr>
          <a:xfrm flipH="1">
            <a:off x="9505156" y="7327900"/>
            <a:ext cx="605155" cy="2209800"/>
          </a:xfrm>
          <a:prstGeom prst="rightBrac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5" name="Cerrar llave 74"/>
          <p:cNvSpPr/>
          <p:nvPr/>
        </p:nvSpPr>
        <p:spPr>
          <a:xfrm flipH="1">
            <a:off x="5623401" y="4315460"/>
            <a:ext cx="605155" cy="2326640"/>
          </a:xfrm>
          <a:prstGeom prst="rightBrac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object 34"/>
          <p:cNvSpPr txBox="1"/>
          <p:nvPr/>
        </p:nvSpPr>
        <p:spPr>
          <a:xfrm>
            <a:off x="491648" y="6401167"/>
            <a:ext cx="18165286" cy="47525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7050" marR="5080" indent="-514350" algn="just">
              <a:buClr>
                <a:srgbClr val="FF0000"/>
              </a:buClr>
              <a:buFont typeface="+mj-lt"/>
              <a:buAutoNum type="arabicPeriod"/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sz="2800" b="1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2.27a,</a:t>
            </a:r>
            <a:r>
              <a:rPr sz="2800" b="1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muestra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caso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sincrónica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alimentando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inductiva</a:t>
            </a:r>
            <a:r>
              <a:rPr sz="2800" spc="1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pura.</a:t>
            </a:r>
            <a:r>
              <a:rPr sz="2800" spc="1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r>
              <a:rPr sz="2800" spc="1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inductiva</a:t>
            </a:r>
            <a:r>
              <a:rPr sz="2800" spc="1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debilita</a:t>
            </a:r>
            <a:r>
              <a:rPr sz="2800" spc="1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1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campo</a:t>
            </a:r>
            <a:r>
              <a:rPr sz="2800" spc="1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inducido</a:t>
            </a:r>
            <a:r>
              <a:rPr sz="2800" spc="1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1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1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rotor</a:t>
            </a:r>
            <a:r>
              <a:rPr sz="2800" spc="1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1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spc="1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</a:t>
            </a:r>
            <a:r>
              <a:rPr lang="es-ES" sz="2800" spc="-5" dirty="0">
                <a:latin typeface="Microsoft Sans Serif"/>
                <a:cs typeface="Microsoft Sans Serif"/>
              </a:rPr>
              <a:t>tanto</a:t>
            </a:r>
            <a:r>
              <a:rPr lang="es-ES" sz="2800" spc="60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se</a:t>
            </a:r>
            <a:r>
              <a:rPr lang="es-ES" sz="2800" spc="45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debe</a:t>
            </a:r>
            <a:r>
              <a:rPr lang="es-ES" sz="2800" spc="50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colocar</a:t>
            </a:r>
            <a:r>
              <a:rPr lang="es-ES" sz="2800" spc="40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una</a:t>
            </a:r>
            <a:r>
              <a:rPr lang="es-ES" sz="2800" spc="50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excitación</a:t>
            </a:r>
            <a:r>
              <a:rPr lang="es-ES" sz="2800" spc="60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importante.</a:t>
            </a:r>
            <a:r>
              <a:rPr lang="es-ES" sz="2800" spc="50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Dicho</a:t>
            </a:r>
            <a:r>
              <a:rPr lang="es-ES" sz="2800" spc="45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efecto</a:t>
            </a:r>
            <a:r>
              <a:rPr lang="es-ES" sz="2800" spc="65" dirty="0">
                <a:latin typeface="Microsoft Sans Serif"/>
                <a:cs typeface="Microsoft Sans Serif"/>
              </a:rPr>
              <a:t> </a:t>
            </a:r>
            <a:r>
              <a:rPr lang="es-ES" sz="2800" spc="-10" dirty="0">
                <a:latin typeface="Microsoft Sans Serif"/>
                <a:cs typeface="Microsoft Sans Serif"/>
              </a:rPr>
              <a:t>se</a:t>
            </a:r>
            <a:r>
              <a:rPr lang="es-ES" sz="2800" spc="45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aprecia</a:t>
            </a:r>
            <a:r>
              <a:rPr lang="es-ES" sz="2800" spc="60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rápidamente al</a:t>
            </a:r>
            <a:r>
              <a:rPr lang="es-ES" sz="2800" spc="5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observar</a:t>
            </a:r>
            <a:r>
              <a:rPr lang="es-ES" sz="2800" spc="10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el</a:t>
            </a:r>
            <a:r>
              <a:rPr lang="es-ES" sz="2800" spc="10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valor</a:t>
            </a:r>
            <a:r>
              <a:rPr lang="es-ES" sz="2800" spc="10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de</a:t>
            </a:r>
            <a:r>
              <a:rPr lang="es-ES" sz="2800" spc="15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la</a:t>
            </a:r>
            <a:r>
              <a:rPr lang="es-ES" sz="2800" spc="15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tensión</a:t>
            </a:r>
            <a:r>
              <a:rPr lang="es-ES" sz="2800" spc="15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de</a:t>
            </a:r>
            <a:r>
              <a:rPr lang="es-ES" sz="2800" spc="15" dirty="0">
                <a:latin typeface="Microsoft Sans Serif"/>
                <a:cs typeface="Microsoft Sans Serif"/>
              </a:rPr>
              <a:t> </a:t>
            </a:r>
            <a:r>
              <a:rPr lang="es-ES" sz="2800" spc="-5" dirty="0">
                <a:latin typeface="Microsoft Sans Serif"/>
                <a:cs typeface="Microsoft Sans Serif"/>
              </a:rPr>
              <a:t>excitación</a:t>
            </a:r>
            <a:r>
              <a:rPr lang="es-ES" sz="2800" spc="40" dirty="0">
                <a:latin typeface="Microsoft Sans Serif"/>
                <a:cs typeface="Microsoft Sans Serif"/>
              </a:rPr>
              <a:t> </a:t>
            </a:r>
            <a:r>
              <a:rPr lang="es-ES" sz="2800" b="1" dirty="0" err="1">
                <a:latin typeface="Arial"/>
                <a:cs typeface="Arial"/>
              </a:rPr>
              <a:t>Ep</a:t>
            </a:r>
            <a:r>
              <a:rPr lang="es-ES" sz="2800" b="1" dirty="0">
                <a:latin typeface="Arial"/>
                <a:cs typeface="Arial"/>
              </a:rPr>
              <a:t>.</a:t>
            </a:r>
          </a:p>
          <a:p>
            <a:pPr marL="241300" marR="5080" indent="-228600" algn="just"/>
            <a:endParaRPr lang="es-ES" sz="2800" b="1" dirty="0">
              <a:latin typeface="Arial"/>
              <a:cs typeface="Arial"/>
            </a:endParaRPr>
          </a:p>
          <a:p>
            <a:pPr marL="527050" marR="5080" indent="-514350" algn="just">
              <a:buClr>
                <a:srgbClr val="FF0000"/>
              </a:buClr>
              <a:buFont typeface="+mj-lt"/>
              <a:buAutoNum type="arabicPeriod" startAt="2"/>
              <a:tabLst>
                <a:tab pos="241300" algn="l"/>
              </a:tabLst>
            </a:pP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contrapartida, en </a:t>
            </a:r>
            <a:r>
              <a:rPr lang="es-ES"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 2.27b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se observa que cuando la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 capacitiva pura, es necesaria una excitación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mucho menor para obtener el mismo resultado anterior,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decir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misma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</a:t>
            </a:r>
            <a:r>
              <a:rPr lang="es-ES"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</a:t>
            </a:r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bornes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14350" indent="-514350" algn="just">
              <a:buClr>
                <a:srgbClr val="FF0000"/>
              </a:buClr>
              <a:buFont typeface="+mj-lt"/>
              <a:buAutoNum type="arabicPeriod" startAt="2"/>
            </a:pP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27050" marR="5715" indent="-514350" algn="just">
              <a:buClr>
                <a:srgbClr val="FF0000"/>
              </a:buClr>
              <a:buFont typeface="+mj-lt"/>
              <a:buAutoNum type="arabicPeriod" startAt="2"/>
              <a:tabLst>
                <a:tab pos="241300" algn="l"/>
              </a:tabLst>
            </a:pP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Cuando</a:t>
            </a:r>
            <a:r>
              <a:rPr lang="es-ES" sz="2800" spc="1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1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generador</a:t>
            </a:r>
            <a:r>
              <a:rPr lang="es-ES" sz="2800" spc="1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alimenta</a:t>
            </a:r>
            <a:r>
              <a:rPr lang="es-ES" sz="2800" spc="1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lang="es-ES" sz="2800" spc="1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</a:t>
            </a:r>
            <a:r>
              <a:rPr lang="es-ES" sz="2800" spc="1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predominantemente</a:t>
            </a:r>
            <a:r>
              <a:rPr lang="es-ES" sz="2800" spc="1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inductiva,</a:t>
            </a:r>
            <a:r>
              <a:rPr lang="es-ES" sz="2800" spc="1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spc="1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dice</a:t>
            </a:r>
            <a:r>
              <a:rPr lang="es-ES" sz="2800" spc="1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encuentra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operación “sobreexcitada”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cuando </a:t>
            </a:r>
            <a:r>
              <a:rPr lang="es-ES"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predominantemente capacitiva,</a:t>
            </a:r>
            <a:r>
              <a:rPr lang="es-ES"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encuentra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</a:t>
            </a:r>
            <a:r>
              <a:rPr lang="es-ES"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subexcitada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”.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41300" marR="5080" indent="-228600" algn="just"/>
            <a:endParaRPr lang="es-ES" sz="2800" dirty="0">
              <a:latin typeface="Arial"/>
              <a:cs typeface="Arial"/>
            </a:endParaRPr>
          </a:p>
          <a:p>
            <a:pPr marL="241300" marR="5080" indent="-228600" algn="just"/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3" name="Grupo 2"/>
          <p:cNvGrpSpPr/>
          <p:nvPr/>
        </p:nvGrpSpPr>
        <p:grpSpPr>
          <a:xfrm>
            <a:off x="3996180" y="1155700"/>
            <a:ext cx="8734141" cy="4800600"/>
            <a:chOff x="3996180" y="1525564"/>
            <a:chExt cx="8734141" cy="3905738"/>
          </a:xfrm>
        </p:grpSpPr>
        <p:pic>
          <p:nvPicPr>
            <p:cNvPr id="69" name="Imagen 6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996180" y="1621302"/>
              <a:ext cx="4018983" cy="3810000"/>
            </a:xfrm>
            <a:prstGeom prst="rect">
              <a:avLst/>
            </a:prstGeom>
          </p:spPr>
        </p:pic>
        <p:pic>
          <p:nvPicPr>
            <p:cNvPr id="70" name="Imagen 6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691721" y="1525564"/>
              <a:ext cx="4038600" cy="3821135"/>
            </a:xfrm>
            <a:prstGeom prst="rect">
              <a:avLst/>
            </a:prstGeom>
          </p:spPr>
        </p:pic>
      </p:grpSp>
      <p:pic>
        <p:nvPicPr>
          <p:cNvPr id="71" name="Imagen 7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5956" y="5723038"/>
            <a:ext cx="7477092" cy="607008"/>
          </a:xfrm>
          <a:prstGeom prst="rect">
            <a:avLst/>
          </a:prstGeom>
        </p:spPr>
      </p:pic>
      <p:sp>
        <p:nvSpPr>
          <p:cNvPr id="11" name="object 25"/>
          <p:cNvSpPr txBox="1"/>
          <p:nvPr/>
        </p:nvSpPr>
        <p:spPr>
          <a:xfrm>
            <a:off x="496252" y="471096"/>
            <a:ext cx="18165286" cy="14824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 marR="17780" algn="just">
              <a:spcBef>
                <a:spcPts val="1150"/>
              </a:spcBef>
            </a:pP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Obsérvense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los diagramas fasoriales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Figuras 2.27a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2.27b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en los cuales se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graficado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las dos situaciones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 mencionadas, pero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sus valores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extremos, </a:t>
            </a:r>
            <a:r>
              <a:rPr sz="2800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decir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puramente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capacitiva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puramente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inductiva.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Bef>
                <a:spcPts val="25"/>
              </a:spcBef>
            </a:pPr>
            <a:endParaRPr sz="1150" dirty="0">
              <a:latin typeface="Microsoft Sans Serif"/>
              <a:cs typeface="Microsoft Sans Serif"/>
            </a:endParaRPr>
          </a:p>
        </p:txBody>
      </p:sp>
    </p:spTree>
    <p:extLst>
      <p:ext uri="{BB962C8B-B14F-4D97-AF65-F5344CB8AC3E}">
        <p14:creationId xmlns:p14="http://schemas.microsoft.com/office/powerpoint/2010/main" val="322678766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533799" y="1790700"/>
            <a:ext cx="17962958" cy="11977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algn="just">
              <a:spcBef>
                <a:spcPts val="100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Sea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circuito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equivalente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</a:t>
            </a: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sincrónica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trifásica,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sz="2800" b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2.28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8100" marR="30480" algn="just">
              <a:spcBef>
                <a:spcPts val="944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Despreciando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pérdidas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saturación,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dispersión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valor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resistencia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armadura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Bef>
                <a:spcPts val="35"/>
              </a:spcBef>
            </a:pPr>
            <a:endParaRPr sz="1350" dirty="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2886276" y="3570776"/>
            <a:ext cx="4467479" cy="11502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just">
              <a:lnSpc>
                <a:spcPct val="140200"/>
              </a:lnSpc>
              <a:spcBef>
                <a:spcPts val="100"/>
              </a:spcBef>
            </a:pPr>
            <a:r>
              <a:rPr sz="2800" b="1" spc="-5" dirty="0">
                <a:solidFill>
                  <a:srgbClr val="00B050"/>
                </a:solidFill>
                <a:latin typeface="Arial"/>
                <a:cs typeface="Arial"/>
              </a:rPr>
              <a:t>U= Tensión Eficaz de </a:t>
            </a:r>
            <a:r>
              <a:rPr sz="2800" b="1" spc="-5" dirty="0" err="1">
                <a:solidFill>
                  <a:srgbClr val="00B050"/>
                </a:solidFill>
                <a:latin typeface="Arial"/>
                <a:cs typeface="Arial"/>
              </a:rPr>
              <a:t>Fase</a:t>
            </a:r>
            <a:r>
              <a:rPr lang="es-ES" sz="2800" b="1" spc="-5" dirty="0">
                <a:solidFill>
                  <a:srgbClr val="00B050"/>
                </a:solidFill>
                <a:latin typeface="Arial"/>
                <a:cs typeface="Arial"/>
              </a:rPr>
              <a:t> </a:t>
            </a:r>
            <a:r>
              <a:rPr sz="2800" b="1" spc="-5" dirty="0" err="1">
                <a:solidFill>
                  <a:srgbClr val="00B050"/>
                </a:solidFill>
                <a:latin typeface="Arial"/>
                <a:cs typeface="Arial"/>
              </a:rPr>
              <a:t>xd</a:t>
            </a:r>
            <a:r>
              <a:rPr sz="2800" b="1" spc="-10" dirty="0">
                <a:solidFill>
                  <a:srgbClr val="00B05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00B050"/>
                </a:solidFill>
                <a:latin typeface="Arial"/>
                <a:cs typeface="Arial"/>
              </a:rPr>
              <a:t>=</a:t>
            </a:r>
            <a:r>
              <a:rPr sz="2800" b="1" spc="-15" dirty="0">
                <a:solidFill>
                  <a:srgbClr val="00B050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00B050"/>
                </a:solidFill>
                <a:latin typeface="Arial"/>
                <a:cs typeface="Arial"/>
              </a:rPr>
              <a:t>reactancia</a:t>
            </a:r>
            <a:r>
              <a:rPr sz="2800" b="1" spc="-10" dirty="0">
                <a:solidFill>
                  <a:srgbClr val="00B050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00B050"/>
                </a:solidFill>
                <a:latin typeface="Arial"/>
                <a:cs typeface="Arial"/>
              </a:rPr>
              <a:t>sincrónica</a:t>
            </a:r>
            <a:endParaRPr sz="2800" dirty="0">
              <a:solidFill>
                <a:srgbClr val="00B050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88926" y="6097749"/>
            <a:ext cx="18135600" cy="1388201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902335" algn="ctr">
              <a:spcBef>
                <a:spcPts val="545"/>
              </a:spcBef>
            </a:pPr>
            <a:r>
              <a:rPr sz="2800" b="1" i="1" spc="-5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sz="2800" b="1" i="1" spc="-3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28</a:t>
            </a:r>
            <a:endParaRPr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/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Siendo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“P”</a:t>
            </a:r>
            <a:r>
              <a:rPr lang="es-ES"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eléctrica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trifásica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entrega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/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Reemplazando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valor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</a:t>
            </a:r>
            <a:r>
              <a:rPr sz="2800" b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(de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fase)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obtenido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circuito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anterior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26045" y="9155722"/>
            <a:ext cx="3104678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nde: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196734" y="8123345"/>
            <a:ext cx="9327791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algn="just">
              <a:spcBef>
                <a:spcPts val="100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Despejando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expresión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</a:t>
            </a:r>
            <a:r>
              <a:rPr sz="2800" b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considerando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sz="2800" b="1" spc="-7" baseline="-10416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sz="2800" b="1" spc="172" baseline="-10416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muy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pequeño: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4458802" y="9301253"/>
            <a:ext cx="2758948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9" name="object 2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509626" y="6350715"/>
            <a:ext cx="3149601" cy="613631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509626" y="7058514"/>
            <a:ext cx="3825486" cy="532352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307234" y="7652215"/>
            <a:ext cx="6147168" cy="1292215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322558" y="9020180"/>
            <a:ext cx="5734798" cy="1355720"/>
          </a:xfrm>
          <a:prstGeom prst="rect">
            <a:avLst/>
          </a:prstGeom>
        </p:spPr>
      </p:pic>
      <p:pic>
        <p:nvPicPr>
          <p:cNvPr id="36" name="object 3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416973" y="9100160"/>
            <a:ext cx="5719641" cy="1275740"/>
          </a:xfrm>
          <a:prstGeom prst="rect">
            <a:avLst/>
          </a:prstGeom>
        </p:spPr>
      </p:pic>
      <p:pic>
        <p:nvPicPr>
          <p:cNvPr id="37" name="object 3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5491173" y="9200496"/>
            <a:ext cx="3005584" cy="645223"/>
          </a:xfrm>
          <a:prstGeom prst="rect">
            <a:avLst/>
          </a:prstGeom>
        </p:spPr>
      </p:pic>
      <p:sp>
        <p:nvSpPr>
          <p:cNvPr id="53" name="Rectángulo 52"/>
          <p:cNvSpPr/>
          <p:nvPr/>
        </p:nvSpPr>
        <p:spPr>
          <a:xfrm>
            <a:off x="361157" y="441838"/>
            <a:ext cx="18135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74738" marR="62865" indent="-1003300" algn="just">
              <a:spcBef>
                <a:spcPts val="120"/>
              </a:spcBef>
            </a:pPr>
            <a:r>
              <a:rPr lang="es-E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14.</a:t>
            </a:r>
            <a:r>
              <a:rPr lang="es-ES" sz="36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Cupla</a:t>
            </a:r>
            <a:r>
              <a:rPr lang="es-E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Electromecánica</a:t>
            </a:r>
            <a:r>
              <a:rPr lang="es-E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en</a:t>
            </a:r>
            <a:r>
              <a:rPr lang="es-ES" sz="36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36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</a:t>
            </a:r>
            <a:r>
              <a:rPr lang="es-E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sincrónica.</a:t>
            </a:r>
            <a:r>
              <a:rPr lang="es-E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Característica </a:t>
            </a:r>
            <a:r>
              <a:rPr lang="es-ES" sz="3600" b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Cupla</a:t>
            </a:r>
            <a:r>
              <a:rPr lang="es-E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-</a:t>
            </a:r>
            <a:r>
              <a:rPr lang="es-ES" sz="36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Ángulo.</a:t>
            </a:r>
            <a:endParaRPr lang="es-ES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4" name="Imagen 5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33356" y="2832101"/>
            <a:ext cx="5791199" cy="3429000"/>
          </a:xfrm>
          <a:prstGeom prst="rect">
            <a:avLst/>
          </a:prstGeom>
        </p:spPr>
      </p:pic>
      <p:sp>
        <p:nvSpPr>
          <p:cNvPr id="55" name="Rectángulo 54"/>
          <p:cNvSpPr/>
          <p:nvPr/>
        </p:nvSpPr>
        <p:spPr>
          <a:xfrm>
            <a:off x="421836" y="7629747"/>
            <a:ext cx="17761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z="2800" b="1" i="1" spc="-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tiene: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5945" y="369273"/>
            <a:ext cx="7440854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b="1" i="1"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sz="2800" b="1" i="1" spc="-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queda</a:t>
            </a:r>
            <a:r>
              <a:rPr sz="1200" b="1" i="1" dirty="0">
                <a:latin typeface="Arial"/>
                <a:cs typeface="Arial"/>
              </a:rPr>
              <a:t>: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9568" y="1321642"/>
            <a:ext cx="17870987" cy="121071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Recordando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indent="741680">
              <a:lnSpc>
                <a:spcPct val="177900"/>
              </a:lnSpc>
            </a:pPr>
            <a:r>
              <a:rPr sz="2800" b="1" i="1" spc="-5" dirty="0">
                <a:solidFill>
                  <a:srgbClr val="1F48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Cupla</a:t>
            </a:r>
            <a:r>
              <a:rPr sz="2800" b="1" i="1" spc="5" dirty="0">
                <a:solidFill>
                  <a:srgbClr val="1F48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1F48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 </a:t>
            </a:r>
            <a:r>
              <a:rPr sz="2800" b="1" i="1" spc="-5" dirty="0">
                <a:solidFill>
                  <a:srgbClr val="1F48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 eléctrica</a:t>
            </a:r>
            <a:r>
              <a:rPr sz="2800" b="1" i="1" spc="-10" dirty="0">
                <a:solidFill>
                  <a:srgbClr val="1F48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1F48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dividida</a:t>
            </a:r>
            <a:r>
              <a:rPr sz="2800" b="1" i="1" spc="-10" dirty="0">
                <a:solidFill>
                  <a:srgbClr val="1F48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1F48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sz="2800" b="1" i="1" spc="-5" dirty="0">
                <a:solidFill>
                  <a:srgbClr val="1F48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velocidad </a:t>
            </a:r>
            <a:r>
              <a:rPr sz="2800" b="1" i="1" dirty="0">
                <a:solidFill>
                  <a:srgbClr val="1F48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angular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Cupla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eléctrica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39439" y="4696869"/>
            <a:ext cx="18081116" cy="1330492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 algn="just">
              <a:spcBef>
                <a:spcPts val="195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sz="2800" b="1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2.29</a:t>
            </a:r>
            <a:r>
              <a:rPr sz="2800" b="1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graficado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curva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característica</a:t>
            </a:r>
            <a:r>
              <a:rPr sz="2800" spc="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relaciona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Cupla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Eléctrica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Ángulo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50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69875" algn="just"/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“Cupla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Eléctrica </a:t>
            </a:r>
            <a:r>
              <a:rPr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función del</a:t>
            </a:r>
            <a:r>
              <a:rPr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ángulo δ”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148878" y="9842500"/>
            <a:ext cx="10287002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2.29: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Característica</a:t>
            </a:r>
            <a:r>
              <a:rPr sz="2800" b="1" i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Cupla-Ángulo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58604" y="527234"/>
            <a:ext cx="4789352" cy="651635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5945" y="2455036"/>
            <a:ext cx="6119811" cy="1977264"/>
          </a:xfrm>
          <a:prstGeom prst="rect">
            <a:avLst/>
          </a:prstGeom>
        </p:spPr>
      </p:pic>
      <p:grpSp>
        <p:nvGrpSpPr>
          <p:cNvPr id="21" name="Grupo 20"/>
          <p:cNvGrpSpPr/>
          <p:nvPr/>
        </p:nvGrpSpPr>
        <p:grpSpPr>
          <a:xfrm>
            <a:off x="10038556" y="5400820"/>
            <a:ext cx="6705600" cy="4441680"/>
            <a:chOff x="11791156" y="6696447"/>
            <a:chExt cx="3576747" cy="2990850"/>
          </a:xfrm>
        </p:grpSpPr>
        <p:grpSp>
          <p:nvGrpSpPr>
            <p:cNvPr id="13" name="object 13"/>
            <p:cNvGrpSpPr/>
            <p:nvPr/>
          </p:nvGrpSpPr>
          <p:grpSpPr>
            <a:xfrm>
              <a:off x="11791156" y="6696447"/>
              <a:ext cx="3276600" cy="2990850"/>
              <a:chOff x="2322195" y="4740274"/>
              <a:chExt cx="3276600" cy="2990850"/>
            </a:xfrm>
          </p:grpSpPr>
          <p:pic>
            <p:nvPicPr>
              <p:cNvPr id="14" name="object 14"/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322195" y="4740274"/>
                <a:ext cx="3276600" cy="2990849"/>
              </a:xfrm>
              <a:prstGeom prst="rect">
                <a:avLst/>
              </a:prstGeom>
            </p:spPr>
          </p:pic>
          <p:sp>
            <p:nvSpPr>
              <p:cNvPr id="15" name="object 15"/>
              <p:cNvSpPr/>
              <p:nvPr/>
            </p:nvSpPr>
            <p:spPr>
              <a:xfrm>
                <a:off x="3743325" y="5843269"/>
                <a:ext cx="19050" cy="1562100"/>
              </a:xfrm>
              <a:custGeom>
                <a:avLst/>
                <a:gdLst/>
                <a:ahLst/>
                <a:cxnLst/>
                <a:rect l="l" t="t" r="r" b="b"/>
                <a:pathLst>
                  <a:path w="19050" h="1562100">
                    <a:moveTo>
                      <a:pt x="19050" y="0"/>
                    </a:moveTo>
                    <a:lnTo>
                      <a:pt x="0" y="1562100"/>
                    </a:lnTo>
                  </a:path>
                </a:pathLst>
              </a:custGeom>
              <a:ln w="19050">
                <a:solidFill>
                  <a:srgbClr val="FF0000"/>
                </a:solidFill>
                <a:prstDash val="sysDash"/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6" name="object 16"/>
              <p:cNvSpPr/>
              <p:nvPr/>
            </p:nvSpPr>
            <p:spPr>
              <a:xfrm>
                <a:off x="2800350" y="6043294"/>
                <a:ext cx="1914525" cy="19050"/>
              </a:xfrm>
              <a:custGeom>
                <a:avLst/>
                <a:gdLst/>
                <a:ahLst/>
                <a:cxnLst/>
                <a:rect l="l" t="t" r="r" b="b"/>
                <a:pathLst>
                  <a:path w="1914525" h="19050">
                    <a:moveTo>
                      <a:pt x="0" y="19050"/>
                    </a:moveTo>
                    <a:lnTo>
                      <a:pt x="1914525" y="0"/>
                    </a:lnTo>
                  </a:path>
                </a:pathLst>
              </a:custGeom>
              <a:ln w="9525">
                <a:solidFill>
                  <a:srgbClr val="FF0000"/>
                </a:solidFill>
                <a:prstDash val="sysDash"/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7" name="object 17"/>
              <p:cNvSpPr/>
              <p:nvPr/>
            </p:nvSpPr>
            <p:spPr>
              <a:xfrm>
                <a:off x="3786378" y="5681344"/>
                <a:ext cx="328930" cy="347345"/>
              </a:xfrm>
              <a:custGeom>
                <a:avLst/>
                <a:gdLst/>
                <a:ahLst/>
                <a:cxnLst/>
                <a:rect l="l" t="t" r="r" b="b"/>
                <a:pathLst>
                  <a:path w="328929" h="347345">
                    <a:moveTo>
                      <a:pt x="271466" y="50995"/>
                    </a:moveTo>
                    <a:lnTo>
                      <a:pt x="0" y="338581"/>
                    </a:lnTo>
                    <a:lnTo>
                      <a:pt x="9144" y="347217"/>
                    </a:lnTo>
                    <a:lnTo>
                      <a:pt x="280734" y="59753"/>
                    </a:lnTo>
                    <a:lnTo>
                      <a:pt x="271466" y="50995"/>
                    </a:lnTo>
                    <a:close/>
                  </a:path>
                  <a:path w="328929" h="347345">
                    <a:moveTo>
                      <a:pt x="315795" y="41783"/>
                    </a:moveTo>
                    <a:lnTo>
                      <a:pt x="280162" y="41783"/>
                    </a:lnTo>
                    <a:lnTo>
                      <a:pt x="289433" y="50546"/>
                    </a:lnTo>
                    <a:lnTo>
                      <a:pt x="280734" y="59753"/>
                    </a:lnTo>
                    <a:lnTo>
                      <a:pt x="303784" y="81534"/>
                    </a:lnTo>
                    <a:lnTo>
                      <a:pt x="315795" y="41783"/>
                    </a:lnTo>
                    <a:close/>
                  </a:path>
                  <a:path w="328929" h="347345">
                    <a:moveTo>
                      <a:pt x="280162" y="41783"/>
                    </a:moveTo>
                    <a:lnTo>
                      <a:pt x="271466" y="50995"/>
                    </a:lnTo>
                    <a:lnTo>
                      <a:pt x="280734" y="59753"/>
                    </a:lnTo>
                    <a:lnTo>
                      <a:pt x="289433" y="50546"/>
                    </a:lnTo>
                    <a:lnTo>
                      <a:pt x="280162" y="41783"/>
                    </a:lnTo>
                    <a:close/>
                  </a:path>
                  <a:path w="328929" h="347345">
                    <a:moveTo>
                      <a:pt x="328422" y="0"/>
                    </a:moveTo>
                    <a:lnTo>
                      <a:pt x="248412" y="29210"/>
                    </a:lnTo>
                    <a:lnTo>
                      <a:pt x="271466" y="50995"/>
                    </a:lnTo>
                    <a:lnTo>
                      <a:pt x="280162" y="41783"/>
                    </a:lnTo>
                    <a:lnTo>
                      <a:pt x="315795" y="41783"/>
                    </a:lnTo>
                    <a:lnTo>
                      <a:pt x="328422" y="0"/>
                    </a:lnTo>
                    <a:close/>
                  </a:path>
                </a:pathLst>
              </a:custGeom>
              <a:solidFill>
                <a:srgbClr val="FF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18" name="object 18"/>
            <p:cNvSpPr txBox="1"/>
            <p:nvPr/>
          </p:nvSpPr>
          <p:spPr>
            <a:xfrm>
              <a:off x="13786753" y="7142199"/>
              <a:ext cx="1581150" cy="27503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0000"/>
              </a:solidFill>
            </a:ln>
          </p:spPr>
          <p:txBody>
            <a:bodyPr vert="horz" wrap="square" lIns="0" tIns="38735" rIns="0" bIns="0" rtlCol="0">
              <a:spAutoFit/>
            </a:bodyPr>
            <a:lstStyle/>
            <a:p>
              <a:pPr marL="96520" algn="just">
                <a:spcBef>
                  <a:spcPts val="305"/>
                </a:spcBef>
              </a:pPr>
              <a:r>
                <a:rPr sz="2400" b="1" i="1" spc="-5" dirty="0">
                  <a:latin typeface="Arial"/>
                  <a:cs typeface="Arial"/>
                </a:rPr>
                <a:t>Punto</a:t>
              </a:r>
              <a:r>
                <a:rPr sz="2400" b="1" i="1" spc="-25" dirty="0">
                  <a:latin typeface="Arial"/>
                  <a:cs typeface="Arial"/>
                </a:rPr>
                <a:t> </a:t>
              </a:r>
              <a:r>
                <a:rPr sz="2400" b="1" i="1" spc="-5" dirty="0">
                  <a:latin typeface="Arial"/>
                  <a:cs typeface="Arial"/>
                </a:rPr>
                <a:t>de</a:t>
              </a:r>
              <a:r>
                <a:rPr sz="2400" b="1" i="1" spc="-25" dirty="0">
                  <a:latin typeface="Arial"/>
                  <a:cs typeface="Arial"/>
                </a:rPr>
                <a:t> </a:t>
              </a:r>
              <a:r>
                <a:rPr sz="2400" b="1" i="1" dirty="0">
                  <a:latin typeface="Arial"/>
                  <a:cs typeface="Arial"/>
                </a:rPr>
                <a:t>inflexión</a:t>
              </a:r>
              <a:endParaRPr sz="2400" dirty="0">
                <a:latin typeface="Arial"/>
                <a:cs typeface="Arial"/>
              </a:endParaRPr>
            </a:p>
          </p:txBody>
        </p:sp>
      </p:grpSp>
      <p:sp>
        <p:nvSpPr>
          <p:cNvPr id="20" name="Rectángulo 19"/>
          <p:cNvSpPr/>
          <p:nvPr/>
        </p:nvSpPr>
        <p:spPr>
          <a:xfrm>
            <a:off x="3255411" y="2721637"/>
            <a:ext cx="9502775" cy="80021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ts val="5"/>
              </a:spcBef>
            </a:pPr>
            <a:endParaRPr lang="es-ES" dirty="0">
              <a:latin typeface="Times New Roman"/>
              <a:cs typeface="Times New Roman"/>
            </a:endParaRPr>
          </a:p>
          <a:p>
            <a:pPr marL="3721735"/>
            <a:r>
              <a:rPr lang="es-ES"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</a:t>
            </a:r>
            <a:r>
              <a:rPr lang="es-ES" sz="2800" b="1" spc="-5" dirty="0" err="1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Cupla</a:t>
            </a:r>
            <a:r>
              <a:rPr lang="es-ES" sz="2800" b="1" spc="-3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Eléctrica”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15"/>
          <p:cNvSpPr txBox="1"/>
          <p:nvPr/>
        </p:nvSpPr>
        <p:spPr>
          <a:xfrm>
            <a:off x="742156" y="9506689"/>
            <a:ext cx="4953000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just">
              <a:spcBef>
                <a:spcPts val="100"/>
              </a:spcBef>
            </a:pP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U= Tensión Eficaz de </a:t>
            </a:r>
            <a:r>
              <a:rPr sz="2800" b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Fase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xd</a:t>
            </a:r>
            <a:r>
              <a:rPr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sz="2800" b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reactancia</a:t>
            </a:r>
            <a:r>
              <a:rPr sz="28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sincrónica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398255" y="5925351"/>
            <a:ext cx="5756603" cy="3892731"/>
          </a:xfrm>
          <a:prstGeom prst="rect">
            <a:avLst/>
          </a:prstGeom>
        </p:spPr>
        <p:txBody>
          <a:bodyPr vert="horz" wrap="square" lIns="0" tIns="113664" rIns="0" bIns="0" rtlCol="0">
            <a:spAutoFit/>
          </a:bodyPr>
          <a:lstStyle/>
          <a:p>
            <a:pPr marL="50800" marR="17780" algn="just">
              <a:spcBef>
                <a:spcPts val="780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</a:t>
            </a: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red</a:t>
            </a: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Rígida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constante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así,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considerando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circuito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equivalente</a:t>
            </a: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sincrónica,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excitación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circuito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es: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6670" algn="ctr">
              <a:spcBef>
                <a:spcPts val="844"/>
              </a:spcBef>
            </a:pPr>
            <a:r>
              <a:rPr sz="3200" b="1" spc="6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𝐸𝑝</a:t>
            </a:r>
            <a:r>
              <a:rPr sz="3200" b="1" spc="5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sz="3200" b="1" spc="5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𝑈</a:t>
            </a:r>
            <a:r>
              <a:rPr sz="32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sz="3200" b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spc="13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j𝗑</a:t>
            </a:r>
            <a:r>
              <a:rPr sz="3200" b="1" spc="195" baseline="-16666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𝑑</a:t>
            </a:r>
            <a:r>
              <a:rPr sz="3200" b="1" spc="202" baseline="-16666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spc="8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𝐼</a:t>
            </a:r>
            <a:endParaRPr sz="3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0800" algn="just">
              <a:spcBef>
                <a:spcPts val="1325"/>
              </a:spcBef>
            </a:pP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Donde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</a:t>
            </a:r>
            <a:r>
              <a:rPr sz="2800" b="1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sz="2800" b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p”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“δ”</a:t>
            </a:r>
            <a:r>
              <a:rPr sz="2800" b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son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parámetros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“U”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constante.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5" name="object 25"/>
          <p:cNvPicPr/>
          <p:nvPr/>
        </p:nvPicPr>
        <p:blipFill rotWithShape="1">
          <a:blip r:embed="rId2" cstate="print"/>
          <a:srcRect l="3917" t="6849" r="26879"/>
          <a:stretch/>
        </p:blipFill>
        <p:spPr>
          <a:xfrm>
            <a:off x="14153357" y="2960138"/>
            <a:ext cx="4335272" cy="5782724"/>
          </a:xfrm>
          <a:prstGeom prst="rect">
            <a:avLst/>
          </a:prstGeom>
        </p:spPr>
      </p:pic>
      <p:sp>
        <p:nvSpPr>
          <p:cNvPr id="41" name="Rectángulo 40"/>
          <p:cNvSpPr/>
          <p:nvPr/>
        </p:nvSpPr>
        <p:spPr>
          <a:xfrm>
            <a:off x="609700" y="379704"/>
            <a:ext cx="18602528" cy="340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20700" marR="62230" indent="-449580" algn="just">
              <a:lnSpc>
                <a:spcPts val="1620"/>
              </a:lnSpc>
              <a:spcBef>
                <a:spcPts val="120"/>
              </a:spcBef>
            </a:pPr>
            <a:r>
              <a:rPr lang="es-E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15.</a:t>
            </a:r>
            <a:r>
              <a:rPr lang="es-ES" sz="3600" b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Funcionamiento </a:t>
            </a:r>
            <a:r>
              <a:rPr lang="es-E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</a:t>
            </a:r>
            <a:r>
              <a:rPr lang="es-ES" sz="36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generador</a:t>
            </a:r>
            <a:r>
              <a:rPr lang="es-E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sincrónico.</a:t>
            </a:r>
            <a:r>
              <a:rPr lang="es-E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6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Formas de Conexión</a:t>
            </a:r>
            <a:r>
              <a:rPr lang="es-E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 </a:t>
            </a:r>
            <a:r>
              <a:rPr lang="es-ES" sz="36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Operación</a:t>
            </a:r>
            <a:endParaRPr lang="es-ES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3" name="Imagen 4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156" y="5925351"/>
            <a:ext cx="5257800" cy="3581338"/>
          </a:xfrm>
          <a:prstGeom prst="rect">
            <a:avLst/>
          </a:prstGeom>
        </p:spPr>
      </p:pic>
      <p:sp>
        <p:nvSpPr>
          <p:cNvPr id="44" name="object 24"/>
          <p:cNvSpPr txBox="1"/>
          <p:nvPr/>
        </p:nvSpPr>
        <p:spPr>
          <a:xfrm>
            <a:off x="12614879" y="8808377"/>
            <a:ext cx="5873750" cy="1747273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R="5080" indent="12700" algn="ctr">
              <a:spcBef>
                <a:spcPts val="185"/>
              </a:spcBef>
            </a:pP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2.30: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Diagrama fasorial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máquina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sincrónica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conectada</a:t>
            </a:r>
            <a:r>
              <a:rPr sz="2800" b="1" i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red </a:t>
            </a:r>
            <a:r>
              <a:rPr sz="2800" b="1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rígida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5" name="object 7"/>
          <p:cNvSpPr txBox="1"/>
          <p:nvPr/>
        </p:nvSpPr>
        <p:spPr>
          <a:xfrm>
            <a:off x="431459" y="871178"/>
            <a:ext cx="13721898" cy="490647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51815" indent="-514350" algn="just">
              <a:spcBef>
                <a:spcPts val="100"/>
              </a:spcBef>
              <a:buFont typeface="+mj-lt"/>
              <a:buAutoNum type="arabicPeriod"/>
              <a:tabLst>
                <a:tab pos="266700" algn="l"/>
              </a:tabLst>
            </a:pP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Operación</a:t>
            </a:r>
            <a:r>
              <a:rPr sz="2800" b="1" i="1"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AISLADA: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39750" marR="30480" algn="just">
              <a:spcBef>
                <a:spcPts val="65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Cualquier cambio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excitación de la máquina incide directamente en la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bornes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fijada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14350" indent="-514350" algn="just">
              <a:spcBef>
                <a:spcPts val="55"/>
              </a:spcBef>
              <a:buFont typeface="+mj-lt"/>
              <a:buAutoNum type="arabicPeriod" startAt="2"/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51815" indent="-514350" algn="just">
              <a:buFont typeface="+mj-lt"/>
              <a:buAutoNum type="arabicPeriod" startAt="2"/>
              <a:tabLst>
                <a:tab pos="266700" algn="l"/>
              </a:tabLst>
            </a:pP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Operación</a:t>
            </a:r>
            <a:r>
              <a:rPr sz="2800" b="1" i="1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INTERCONECTADA: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39750" marR="30480" algn="just">
              <a:spcBef>
                <a:spcPts val="65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este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caso,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impuesta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red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cualquier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cambio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excitación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afecta a la tensión en bornes.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frecuencia de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red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están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definidas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directamente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conjunto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máquinas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generadoras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presentes.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39750" marR="30480" algn="just">
              <a:spcBef>
                <a:spcPts val="919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define como red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rígida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una Red muy potente en comparación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máquina, </a:t>
            </a:r>
            <a:r>
              <a:rPr sz="2800" spc="-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este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caso,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tanto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frecuencia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módulo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fase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son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constantes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89756" y="469900"/>
            <a:ext cx="10979836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Diagrama</a:t>
            </a:r>
            <a:r>
              <a:rPr sz="2800" b="1" i="1" spc="-1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Corrientes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-10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</a:t>
            </a:r>
            <a:r>
              <a:rPr sz="2800" b="1" i="1" spc="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Sincrónica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89756" y="1250950"/>
            <a:ext cx="17983199" cy="886781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 algn="just">
              <a:spcBef>
                <a:spcPts val="195"/>
              </a:spcBef>
            </a:pP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31</a:t>
            </a: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muestra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diagrama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fasorial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sincrónica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cual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obtiene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diagrama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tensiones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2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3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sz="2800" b="1" spc="3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despejando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ecuación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Ep: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5081" y="3012124"/>
            <a:ext cx="17967874" cy="886781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 algn="just">
              <a:spcBef>
                <a:spcPts val="195"/>
              </a:spcBef>
            </a:pP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graficándola,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obtiene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diagrama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corrientes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sincrónica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donde</a:t>
            </a:r>
            <a:r>
              <a:rPr lang="es-ES"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pueden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apreciar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algunos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detalles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importantes.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409156" y="9918700"/>
            <a:ext cx="13258799" cy="4443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spcBef>
                <a:spcPts val="105"/>
              </a:spcBef>
            </a:pP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2.31: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Diagrama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fasorial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corrientes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b="1" i="1" spc="3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sincrónica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71556" y="2371099"/>
            <a:ext cx="4953000" cy="461001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09356" y="3657219"/>
            <a:ext cx="8915399" cy="610908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3344</TotalTime>
  <Words>10662</Words>
  <Application>Microsoft Office PowerPoint</Application>
  <PresentationFormat>Personalizado</PresentationFormat>
  <Paragraphs>895</Paragraphs>
  <Slides>85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85</vt:i4>
      </vt:variant>
    </vt:vector>
  </HeadingPairs>
  <TitlesOfParts>
    <vt:vector size="94" baseType="lpstr">
      <vt:lpstr>Arial</vt:lpstr>
      <vt:lpstr>Calibri</vt:lpstr>
      <vt:lpstr>Cambria Math</vt:lpstr>
      <vt:lpstr>Microsoft Sans Serif</vt:lpstr>
      <vt:lpstr>Symbol</vt:lpstr>
      <vt:lpstr>Tahoma</vt:lpstr>
      <vt:lpstr>Times New Roman</vt:lpstr>
      <vt:lpstr>Wingdings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Universidad Nacional de San Juan</dc:title>
  <dc:creator>usuario</dc:creator>
  <cp:lastModifiedBy>User</cp:lastModifiedBy>
  <cp:revision>173</cp:revision>
  <dcterms:created xsi:type="dcterms:W3CDTF">2024-01-02T19:02:34Z</dcterms:created>
  <dcterms:modified xsi:type="dcterms:W3CDTF">2024-06-27T17:51:21Z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2020-07-10T00:00:00Z</vt:filetime>
  </property>
  <property fmtid="{D5CDD505-2E9C-101B-9397-08002B2CF9AE}" pid="3" name="Creator">
    <vt:lpwstr>Microsoft® Word 2010</vt:lpwstr>
  </property>
  <property fmtid="{D5CDD505-2E9C-101B-9397-08002B2CF9AE}" pid="4" name="LastSaved">
    <vt:filetime>2024-01-02T00:00:00Z</vt:filetime>
  </property>
</Properties>
</file>